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5"/>
  </p:notesMasterIdLst>
  <p:sldIdLst>
    <p:sldId id="256" r:id="rId3"/>
    <p:sldId id="708" r:id="rId4"/>
    <p:sldId id="681" r:id="rId5"/>
    <p:sldId id="682" r:id="rId6"/>
    <p:sldId id="683" r:id="rId7"/>
    <p:sldId id="258" r:id="rId8"/>
    <p:sldId id="684" r:id="rId9"/>
    <p:sldId id="686" r:id="rId10"/>
    <p:sldId id="709" r:id="rId11"/>
    <p:sldId id="688" r:id="rId12"/>
    <p:sldId id="264" r:id="rId13"/>
    <p:sldId id="706" r:id="rId14"/>
    <p:sldId id="689" r:id="rId15"/>
    <p:sldId id="265" r:id="rId16"/>
    <p:sldId id="707" r:id="rId17"/>
    <p:sldId id="260" r:id="rId18"/>
    <p:sldId id="690" r:id="rId19"/>
    <p:sldId id="694" r:id="rId20"/>
    <p:sldId id="693" r:id="rId21"/>
    <p:sldId id="267" r:id="rId22"/>
    <p:sldId id="692" r:id="rId23"/>
    <p:sldId id="271" r:id="rId24"/>
    <p:sldId id="710" r:id="rId25"/>
    <p:sldId id="711" r:id="rId26"/>
    <p:sldId id="272" r:id="rId27"/>
    <p:sldId id="704" r:id="rId28"/>
    <p:sldId id="691" r:id="rId29"/>
    <p:sldId id="696" r:id="rId30"/>
    <p:sldId id="273" r:id="rId31"/>
    <p:sldId id="259" r:id="rId32"/>
    <p:sldId id="697" r:id="rId33"/>
    <p:sldId id="701" r:id="rId34"/>
    <p:sldId id="698" r:id="rId35"/>
    <p:sldId id="699" r:id="rId36"/>
    <p:sldId id="702" r:id="rId37"/>
    <p:sldId id="712" r:id="rId38"/>
    <p:sldId id="275" r:id="rId39"/>
    <p:sldId id="714" r:id="rId40"/>
    <p:sldId id="713" r:id="rId41"/>
    <p:sldId id="715" r:id="rId42"/>
    <p:sldId id="716" r:id="rId43"/>
    <p:sldId id="27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ExtraBold" panose="020B0906030804020204" pitchFamily="34" charset="0"/>
      <p:bold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DF49CF-305D-484A-9D28-3AD0291150A7}">
  <a:tblStyle styleId="{09DF49CF-305D-484A-9D28-3AD0291150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3AA3D4-052B-48D4-83F6-9A28B8924CB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B89D4F-E744-4F2F-BE5A-5AB80A5EDB36}">
      <dgm:prSet phldrT="[Text]"/>
      <dgm:spPr/>
      <dgm:t>
        <a:bodyPr/>
        <a:lstStyle/>
        <a:p>
          <a:r>
            <a:rPr lang="en-GB" dirty="0"/>
            <a:t>Specification</a:t>
          </a:r>
        </a:p>
      </dgm:t>
    </dgm:pt>
    <dgm:pt modelId="{B4596457-0635-49B2-9C4C-84CDC652AD55}" type="parTrans" cxnId="{6DD43348-E33C-4D6C-8078-47B479CAF8C4}">
      <dgm:prSet/>
      <dgm:spPr/>
      <dgm:t>
        <a:bodyPr/>
        <a:lstStyle/>
        <a:p>
          <a:endParaRPr lang="en-GB"/>
        </a:p>
      </dgm:t>
    </dgm:pt>
    <dgm:pt modelId="{79F4B9E8-C25E-458D-B2AF-BE173A985AB1}" type="sibTrans" cxnId="{6DD43348-E33C-4D6C-8078-47B479CAF8C4}">
      <dgm:prSet/>
      <dgm:spPr/>
      <dgm:t>
        <a:bodyPr/>
        <a:lstStyle/>
        <a:p>
          <a:endParaRPr lang="en-GB"/>
        </a:p>
      </dgm:t>
    </dgm:pt>
    <dgm:pt modelId="{281F1445-E3B7-49BF-A576-1B79D1EC5B73}">
      <dgm:prSet phldrT="[Text]"/>
      <dgm:spPr/>
      <dgm:t>
        <a:bodyPr/>
        <a:lstStyle/>
        <a:p>
          <a:pPr>
            <a:buNone/>
          </a:pPr>
          <a:r>
            <a:rPr lang="en-GB" dirty="0"/>
            <a:t>Knowledge Acquisition</a:t>
          </a:r>
        </a:p>
      </dgm:t>
    </dgm:pt>
    <dgm:pt modelId="{2480BC89-E48D-45BF-948A-B6E8CAB736E8}" type="parTrans" cxnId="{33D01F5E-3A43-444D-8FFB-58DBCED8CD3F}">
      <dgm:prSet/>
      <dgm:spPr/>
      <dgm:t>
        <a:bodyPr/>
        <a:lstStyle/>
        <a:p>
          <a:endParaRPr lang="en-GB"/>
        </a:p>
      </dgm:t>
    </dgm:pt>
    <dgm:pt modelId="{54A7DB65-8B74-4EFD-8153-7C94AE881704}" type="sibTrans" cxnId="{33D01F5E-3A43-444D-8FFB-58DBCED8CD3F}">
      <dgm:prSet/>
      <dgm:spPr/>
      <dgm:t>
        <a:bodyPr/>
        <a:lstStyle/>
        <a:p>
          <a:endParaRPr lang="en-GB"/>
        </a:p>
      </dgm:t>
    </dgm:pt>
    <dgm:pt modelId="{E5CAFFCF-A7AF-42B3-95D4-72F53750AE3C}">
      <dgm:prSet phldrT="[Text]"/>
      <dgm:spPr/>
      <dgm:t>
        <a:bodyPr/>
        <a:lstStyle/>
        <a:p>
          <a:r>
            <a:rPr lang="en-GB" b="0" dirty="0"/>
            <a:t>Conceptualisation</a:t>
          </a:r>
          <a:endParaRPr lang="en-GB" dirty="0"/>
        </a:p>
      </dgm:t>
    </dgm:pt>
    <dgm:pt modelId="{1907D822-60D1-47AB-8BD7-052798EC1ED6}" type="parTrans" cxnId="{F7FAC8C6-3A92-46B9-8661-C92DEA525A49}">
      <dgm:prSet/>
      <dgm:spPr/>
      <dgm:t>
        <a:bodyPr/>
        <a:lstStyle/>
        <a:p>
          <a:endParaRPr lang="en-GB"/>
        </a:p>
      </dgm:t>
    </dgm:pt>
    <dgm:pt modelId="{CA78E003-6F50-4FFD-8A3C-29F776A94B97}" type="sibTrans" cxnId="{F7FAC8C6-3A92-46B9-8661-C92DEA525A49}">
      <dgm:prSet/>
      <dgm:spPr/>
      <dgm:t>
        <a:bodyPr/>
        <a:lstStyle/>
        <a:p>
          <a:endParaRPr lang="en-GB"/>
        </a:p>
      </dgm:t>
    </dgm:pt>
    <dgm:pt modelId="{BD79E900-1958-4CFD-ACE6-4CBBD76DC0B6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FFDC05E-15FB-4C13-ACB9-85C8A66A4AE2}" type="parTrans" cxnId="{F5FC5583-941B-426D-8332-0200D021F735}">
      <dgm:prSet/>
      <dgm:spPr/>
      <dgm:t>
        <a:bodyPr/>
        <a:lstStyle/>
        <a:p>
          <a:endParaRPr lang="en-GB"/>
        </a:p>
      </dgm:t>
    </dgm:pt>
    <dgm:pt modelId="{1024393D-0A8B-44E5-A9DE-4A7953EE5C0B}" type="sibTrans" cxnId="{F5FC5583-941B-426D-8332-0200D021F735}">
      <dgm:prSet/>
      <dgm:spPr/>
      <dgm:t>
        <a:bodyPr/>
        <a:lstStyle/>
        <a:p>
          <a:endParaRPr lang="en-GB"/>
        </a:p>
      </dgm:t>
    </dgm:pt>
    <dgm:pt modelId="{FAE58EE9-31B5-4C18-A0D9-C88C3ED3B054}">
      <dgm:prSet phldrT="[Text]"/>
      <dgm:spPr/>
      <dgm:t>
        <a:bodyPr/>
        <a:lstStyle/>
        <a:p>
          <a:r>
            <a:rPr lang="en-GB" b="0" dirty="0"/>
            <a:t>Evaluation</a:t>
          </a:r>
          <a:endParaRPr lang="en-GB" dirty="0"/>
        </a:p>
      </dgm:t>
    </dgm:pt>
    <dgm:pt modelId="{0C7F5A1C-DEFC-4FF8-A8D2-0D51B5009906}" type="parTrans" cxnId="{02FD0E1E-D4E7-4E56-A2A9-107B135D5364}">
      <dgm:prSet/>
      <dgm:spPr/>
      <dgm:t>
        <a:bodyPr/>
        <a:lstStyle/>
        <a:p>
          <a:endParaRPr lang="en-GB"/>
        </a:p>
      </dgm:t>
    </dgm:pt>
    <dgm:pt modelId="{0A3C0506-0D5C-4D02-9E10-0818766E2C4F}" type="sibTrans" cxnId="{02FD0E1E-D4E7-4E56-A2A9-107B135D5364}">
      <dgm:prSet/>
      <dgm:spPr/>
      <dgm:t>
        <a:bodyPr/>
        <a:lstStyle/>
        <a:p>
          <a:endParaRPr lang="en-GB"/>
        </a:p>
      </dgm:t>
    </dgm:pt>
    <dgm:pt modelId="{44BB613B-F2CE-40EA-B685-2CA914FDDE8E}">
      <dgm:prSet phldrT="[Text]"/>
      <dgm:spPr/>
      <dgm:t>
        <a:bodyPr/>
        <a:lstStyle/>
        <a:p>
          <a:r>
            <a:rPr lang="en-GB" b="0" dirty="0"/>
            <a:t>Documentation</a:t>
          </a:r>
          <a:endParaRPr lang="en-GB" dirty="0"/>
        </a:p>
      </dgm:t>
    </dgm:pt>
    <dgm:pt modelId="{3360BCC0-496D-420B-8D80-A295D44C139C}" type="parTrans" cxnId="{1CF077A2-3AC5-423A-9375-CAFA23A922C7}">
      <dgm:prSet/>
      <dgm:spPr/>
      <dgm:t>
        <a:bodyPr/>
        <a:lstStyle/>
        <a:p>
          <a:endParaRPr lang="en-GB"/>
        </a:p>
      </dgm:t>
    </dgm:pt>
    <dgm:pt modelId="{E581782C-2E40-4B2E-BD5B-2898EB4867D8}" type="sibTrans" cxnId="{1CF077A2-3AC5-423A-9375-CAFA23A922C7}">
      <dgm:prSet/>
      <dgm:spPr/>
      <dgm:t>
        <a:bodyPr/>
        <a:lstStyle/>
        <a:p>
          <a:endParaRPr lang="en-GB"/>
        </a:p>
      </dgm:t>
    </dgm:pt>
    <dgm:pt modelId="{38DDB41D-3F78-483E-B43B-E99356156C9A}" type="pres">
      <dgm:prSet presAssocID="{833AA3D4-052B-48D4-83F6-9A28B8924CB2}" presName="diagram" presStyleCnt="0">
        <dgm:presLayoutVars>
          <dgm:dir/>
          <dgm:resizeHandles val="exact"/>
        </dgm:presLayoutVars>
      </dgm:prSet>
      <dgm:spPr/>
    </dgm:pt>
    <dgm:pt modelId="{40FE479F-18C9-4C65-B9B4-8C700F123C60}" type="pres">
      <dgm:prSet presAssocID="{0AB89D4F-E744-4F2F-BE5A-5AB80A5EDB36}" presName="node" presStyleLbl="node1" presStyleIdx="0" presStyleCnt="6">
        <dgm:presLayoutVars>
          <dgm:bulletEnabled val="1"/>
        </dgm:presLayoutVars>
      </dgm:prSet>
      <dgm:spPr/>
    </dgm:pt>
    <dgm:pt modelId="{7BEAD9D9-9299-43F0-8806-AEA22722EB53}" type="pres">
      <dgm:prSet presAssocID="{79F4B9E8-C25E-458D-B2AF-BE173A985AB1}" presName="sibTrans" presStyleLbl="sibTrans2D1" presStyleIdx="0" presStyleCnt="5"/>
      <dgm:spPr/>
    </dgm:pt>
    <dgm:pt modelId="{F0417F9F-A7E1-4B6B-A70B-AC9A88865C21}" type="pres">
      <dgm:prSet presAssocID="{79F4B9E8-C25E-458D-B2AF-BE173A985AB1}" presName="connectorText" presStyleLbl="sibTrans2D1" presStyleIdx="0" presStyleCnt="5"/>
      <dgm:spPr/>
    </dgm:pt>
    <dgm:pt modelId="{B14B73F7-465C-4F08-94FB-29D35CC87B20}" type="pres">
      <dgm:prSet presAssocID="{281F1445-E3B7-49BF-A576-1B79D1EC5B73}" presName="node" presStyleLbl="node1" presStyleIdx="1" presStyleCnt="6">
        <dgm:presLayoutVars>
          <dgm:bulletEnabled val="1"/>
        </dgm:presLayoutVars>
      </dgm:prSet>
      <dgm:spPr/>
    </dgm:pt>
    <dgm:pt modelId="{3A0A72F2-4A6B-43E5-9DA6-2161ECF65F78}" type="pres">
      <dgm:prSet presAssocID="{54A7DB65-8B74-4EFD-8153-7C94AE881704}" presName="sibTrans" presStyleLbl="sibTrans2D1" presStyleIdx="1" presStyleCnt="5"/>
      <dgm:spPr/>
    </dgm:pt>
    <dgm:pt modelId="{6EDBABBC-585F-451E-8500-3E75D2A20B14}" type="pres">
      <dgm:prSet presAssocID="{54A7DB65-8B74-4EFD-8153-7C94AE881704}" presName="connectorText" presStyleLbl="sibTrans2D1" presStyleIdx="1" presStyleCnt="5"/>
      <dgm:spPr/>
    </dgm:pt>
    <dgm:pt modelId="{C5DB8E21-1909-4994-883A-F5256B3092D1}" type="pres">
      <dgm:prSet presAssocID="{E5CAFFCF-A7AF-42B3-95D4-72F53750AE3C}" presName="node" presStyleLbl="node1" presStyleIdx="2" presStyleCnt="6">
        <dgm:presLayoutVars>
          <dgm:bulletEnabled val="1"/>
        </dgm:presLayoutVars>
      </dgm:prSet>
      <dgm:spPr/>
    </dgm:pt>
    <dgm:pt modelId="{7ACF4234-4C28-48E4-908D-6F3D26E9F138}" type="pres">
      <dgm:prSet presAssocID="{CA78E003-6F50-4FFD-8A3C-29F776A94B97}" presName="sibTrans" presStyleLbl="sibTrans2D1" presStyleIdx="2" presStyleCnt="5"/>
      <dgm:spPr/>
    </dgm:pt>
    <dgm:pt modelId="{398ECCD7-F577-4373-9BB3-9F34CEDB4106}" type="pres">
      <dgm:prSet presAssocID="{CA78E003-6F50-4FFD-8A3C-29F776A94B97}" presName="connectorText" presStyleLbl="sibTrans2D1" presStyleIdx="2" presStyleCnt="5"/>
      <dgm:spPr/>
    </dgm:pt>
    <dgm:pt modelId="{C526219A-45DF-4E93-ADD5-774D9BB2EFA3}" type="pres">
      <dgm:prSet presAssocID="{BD79E900-1958-4CFD-ACE6-4CBBD76DC0B6}" presName="node" presStyleLbl="node1" presStyleIdx="3" presStyleCnt="6">
        <dgm:presLayoutVars>
          <dgm:bulletEnabled val="1"/>
        </dgm:presLayoutVars>
      </dgm:prSet>
      <dgm:spPr/>
    </dgm:pt>
    <dgm:pt modelId="{5AEA57B7-B04E-4DAC-BEF5-5C6385E7D76D}" type="pres">
      <dgm:prSet presAssocID="{1024393D-0A8B-44E5-A9DE-4A7953EE5C0B}" presName="sibTrans" presStyleLbl="sibTrans2D1" presStyleIdx="3" presStyleCnt="5"/>
      <dgm:spPr/>
    </dgm:pt>
    <dgm:pt modelId="{640E3728-8431-43B2-852C-8BB772EB828A}" type="pres">
      <dgm:prSet presAssocID="{1024393D-0A8B-44E5-A9DE-4A7953EE5C0B}" presName="connectorText" presStyleLbl="sibTrans2D1" presStyleIdx="3" presStyleCnt="5"/>
      <dgm:spPr/>
    </dgm:pt>
    <dgm:pt modelId="{3FAF3CDF-5B7C-46E1-8C9E-EB8B9B1E393F}" type="pres">
      <dgm:prSet presAssocID="{FAE58EE9-31B5-4C18-A0D9-C88C3ED3B054}" presName="node" presStyleLbl="node1" presStyleIdx="4" presStyleCnt="6">
        <dgm:presLayoutVars>
          <dgm:bulletEnabled val="1"/>
        </dgm:presLayoutVars>
      </dgm:prSet>
      <dgm:spPr/>
    </dgm:pt>
    <dgm:pt modelId="{B7168DFA-4A6C-4E5A-AF3B-02C93F646BC1}" type="pres">
      <dgm:prSet presAssocID="{0A3C0506-0D5C-4D02-9E10-0818766E2C4F}" presName="sibTrans" presStyleLbl="sibTrans2D1" presStyleIdx="4" presStyleCnt="5"/>
      <dgm:spPr/>
    </dgm:pt>
    <dgm:pt modelId="{53965310-4918-4A5B-BB10-78EDADD2D39C}" type="pres">
      <dgm:prSet presAssocID="{0A3C0506-0D5C-4D02-9E10-0818766E2C4F}" presName="connectorText" presStyleLbl="sibTrans2D1" presStyleIdx="4" presStyleCnt="5"/>
      <dgm:spPr/>
    </dgm:pt>
    <dgm:pt modelId="{B75AFEDE-1455-486C-95EE-63F694683733}" type="pres">
      <dgm:prSet presAssocID="{44BB613B-F2CE-40EA-B685-2CA914FDDE8E}" presName="node" presStyleLbl="node1" presStyleIdx="5" presStyleCnt="6">
        <dgm:presLayoutVars>
          <dgm:bulletEnabled val="1"/>
        </dgm:presLayoutVars>
      </dgm:prSet>
      <dgm:spPr/>
    </dgm:pt>
  </dgm:ptLst>
  <dgm:cxnLst>
    <dgm:cxn modelId="{39C0F114-0CD5-4056-A982-3FA765261EE6}" type="presOf" srcId="{CA78E003-6F50-4FFD-8A3C-29F776A94B97}" destId="{7ACF4234-4C28-48E4-908D-6F3D26E9F138}" srcOrd="0" destOrd="0" presId="urn:microsoft.com/office/officeart/2005/8/layout/process5"/>
    <dgm:cxn modelId="{5B3F8E19-D308-47CB-BC3B-B81C4374FB8A}" type="presOf" srcId="{CA78E003-6F50-4FFD-8A3C-29F776A94B97}" destId="{398ECCD7-F577-4373-9BB3-9F34CEDB4106}" srcOrd="1" destOrd="0" presId="urn:microsoft.com/office/officeart/2005/8/layout/process5"/>
    <dgm:cxn modelId="{02FD0E1E-D4E7-4E56-A2A9-107B135D5364}" srcId="{833AA3D4-052B-48D4-83F6-9A28B8924CB2}" destId="{FAE58EE9-31B5-4C18-A0D9-C88C3ED3B054}" srcOrd="4" destOrd="0" parTransId="{0C7F5A1C-DEFC-4FF8-A8D2-0D51B5009906}" sibTransId="{0A3C0506-0D5C-4D02-9E10-0818766E2C4F}"/>
    <dgm:cxn modelId="{50E44221-E21D-4D2C-8BDC-13444D2B1495}" type="presOf" srcId="{79F4B9E8-C25E-458D-B2AF-BE173A985AB1}" destId="{F0417F9F-A7E1-4B6B-A70B-AC9A88865C21}" srcOrd="1" destOrd="0" presId="urn:microsoft.com/office/officeart/2005/8/layout/process5"/>
    <dgm:cxn modelId="{C980D231-644C-48D6-BFE8-0F4D8061D561}" type="presOf" srcId="{54A7DB65-8B74-4EFD-8153-7C94AE881704}" destId="{6EDBABBC-585F-451E-8500-3E75D2A20B14}" srcOrd="1" destOrd="0" presId="urn:microsoft.com/office/officeart/2005/8/layout/process5"/>
    <dgm:cxn modelId="{CB3C1435-3CBC-4E16-A63D-11553F2584EC}" type="presOf" srcId="{79F4B9E8-C25E-458D-B2AF-BE173A985AB1}" destId="{7BEAD9D9-9299-43F0-8806-AEA22722EB53}" srcOrd="0" destOrd="0" presId="urn:microsoft.com/office/officeart/2005/8/layout/process5"/>
    <dgm:cxn modelId="{1B1C723F-B373-4DC2-B60E-8A46C348B541}" type="presOf" srcId="{1024393D-0A8B-44E5-A9DE-4A7953EE5C0B}" destId="{5AEA57B7-B04E-4DAC-BEF5-5C6385E7D76D}" srcOrd="0" destOrd="0" presId="urn:microsoft.com/office/officeart/2005/8/layout/process5"/>
    <dgm:cxn modelId="{33D01F5E-3A43-444D-8FFB-58DBCED8CD3F}" srcId="{833AA3D4-052B-48D4-83F6-9A28B8924CB2}" destId="{281F1445-E3B7-49BF-A576-1B79D1EC5B73}" srcOrd="1" destOrd="0" parTransId="{2480BC89-E48D-45BF-948A-B6E8CAB736E8}" sibTransId="{54A7DB65-8B74-4EFD-8153-7C94AE881704}"/>
    <dgm:cxn modelId="{93D82E60-40E5-41BB-BABC-A65B399CB8BB}" type="presOf" srcId="{0A3C0506-0D5C-4D02-9E10-0818766E2C4F}" destId="{53965310-4918-4A5B-BB10-78EDADD2D39C}" srcOrd="1" destOrd="0" presId="urn:microsoft.com/office/officeart/2005/8/layout/process5"/>
    <dgm:cxn modelId="{71752A41-85C4-4664-AC89-2DAA3002433F}" type="presOf" srcId="{44BB613B-F2CE-40EA-B685-2CA914FDDE8E}" destId="{B75AFEDE-1455-486C-95EE-63F694683733}" srcOrd="0" destOrd="0" presId="urn:microsoft.com/office/officeart/2005/8/layout/process5"/>
    <dgm:cxn modelId="{6DD43348-E33C-4D6C-8078-47B479CAF8C4}" srcId="{833AA3D4-052B-48D4-83F6-9A28B8924CB2}" destId="{0AB89D4F-E744-4F2F-BE5A-5AB80A5EDB36}" srcOrd="0" destOrd="0" parTransId="{B4596457-0635-49B2-9C4C-84CDC652AD55}" sibTransId="{79F4B9E8-C25E-458D-B2AF-BE173A985AB1}"/>
    <dgm:cxn modelId="{51B77853-7173-42F1-8C2C-83F0BAB1C5E5}" type="presOf" srcId="{1024393D-0A8B-44E5-A9DE-4A7953EE5C0B}" destId="{640E3728-8431-43B2-852C-8BB772EB828A}" srcOrd="1" destOrd="0" presId="urn:microsoft.com/office/officeart/2005/8/layout/process5"/>
    <dgm:cxn modelId="{DA5D3E7E-E7B3-4D79-AC3B-A9BE0B363D72}" type="presOf" srcId="{E5CAFFCF-A7AF-42B3-95D4-72F53750AE3C}" destId="{C5DB8E21-1909-4994-883A-F5256B3092D1}" srcOrd="0" destOrd="0" presId="urn:microsoft.com/office/officeart/2005/8/layout/process5"/>
    <dgm:cxn modelId="{F5FC5583-941B-426D-8332-0200D021F735}" srcId="{833AA3D4-052B-48D4-83F6-9A28B8924CB2}" destId="{BD79E900-1958-4CFD-ACE6-4CBBD76DC0B6}" srcOrd="3" destOrd="0" parTransId="{7FFDC05E-15FB-4C13-ACB9-85C8A66A4AE2}" sibTransId="{1024393D-0A8B-44E5-A9DE-4A7953EE5C0B}"/>
    <dgm:cxn modelId="{CE16D099-65D9-4560-B663-38A6DBF2E118}" type="presOf" srcId="{FAE58EE9-31B5-4C18-A0D9-C88C3ED3B054}" destId="{3FAF3CDF-5B7C-46E1-8C9E-EB8B9B1E393F}" srcOrd="0" destOrd="0" presId="urn:microsoft.com/office/officeart/2005/8/layout/process5"/>
    <dgm:cxn modelId="{1CF077A2-3AC5-423A-9375-CAFA23A922C7}" srcId="{833AA3D4-052B-48D4-83F6-9A28B8924CB2}" destId="{44BB613B-F2CE-40EA-B685-2CA914FDDE8E}" srcOrd="5" destOrd="0" parTransId="{3360BCC0-496D-420B-8D80-A295D44C139C}" sibTransId="{E581782C-2E40-4B2E-BD5B-2898EB4867D8}"/>
    <dgm:cxn modelId="{D6C1FAB3-D507-47C6-83BC-6DB88C18D8C4}" type="presOf" srcId="{0AB89D4F-E744-4F2F-BE5A-5AB80A5EDB36}" destId="{40FE479F-18C9-4C65-B9B4-8C700F123C60}" srcOrd="0" destOrd="0" presId="urn:microsoft.com/office/officeart/2005/8/layout/process5"/>
    <dgm:cxn modelId="{B69125C1-525A-4BF2-AAEF-9A7E1D4EE5F9}" type="presOf" srcId="{54A7DB65-8B74-4EFD-8153-7C94AE881704}" destId="{3A0A72F2-4A6B-43E5-9DA6-2161ECF65F78}" srcOrd="0" destOrd="0" presId="urn:microsoft.com/office/officeart/2005/8/layout/process5"/>
    <dgm:cxn modelId="{F7FAC8C6-3A92-46B9-8661-C92DEA525A49}" srcId="{833AA3D4-052B-48D4-83F6-9A28B8924CB2}" destId="{E5CAFFCF-A7AF-42B3-95D4-72F53750AE3C}" srcOrd="2" destOrd="0" parTransId="{1907D822-60D1-47AB-8BD7-052798EC1ED6}" sibTransId="{CA78E003-6F50-4FFD-8A3C-29F776A94B97}"/>
    <dgm:cxn modelId="{8BC888C7-BEC5-4E78-A06B-DBA053E423BA}" type="presOf" srcId="{833AA3D4-052B-48D4-83F6-9A28B8924CB2}" destId="{38DDB41D-3F78-483E-B43B-E99356156C9A}" srcOrd="0" destOrd="0" presId="urn:microsoft.com/office/officeart/2005/8/layout/process5"/>
    <dgm:cxn modelId="{9CA359DE-02D9-4855-A601-05FB1283D974}" type="presOf" srcId="{281F1445-E3B7-49BF-A576-1B79D1EC5B73}" destId="{B14B73F7-465C-4F08-94FB-29D35CC87B20}" srcOrd="0" destOrd="0" presId="urn:microsoft.com/office/officeart/2005/8/layout/process5"/>
    <dgm:cxn modelId="{65265FE1-C7C0-4451-A3A3-5844C4218FAE}" type="presOf" srcId="{0A3C0506-0D5C-4D02-9E10-0818766E2C4F}" destId="{B7168DFA-4A6C-4E5A-AF3B-02C93F646BC1}" srcOrd="0" destOrd="0" presId="urn:microsoft.com/office/officeart/2005/8/layout/process5"/>
    <dgm:cxn modelId="{0140C5FE-CC52-45CC-A861-EAED0B4DABB7}" type="presOf" srcId="{BD79E900-1958-4CFD-ACE6-4CBBD76DC0B6}" destId="{C526219A-45DF-4E93-ADD5-774D9BB2EFA3}" srcOrd="0" destOrd="0" presId="urn:microsoft.com/office/officeart/2005/8/layout/process5"/>
    <dgm:cxn modelId="{7A87FD89-D146-43DC-9874-C361A4FDD67D}" type="presParOf" srcId="{38DDB41D-3F78-483E-B43B-E99356156C9A}" destId="{40FE479F-18C9-4C65-B9B4-8C700F123C60}" srcOrd="0" destOrd="0" presId="urn:microsoft.com/office/officeart/2005/8/layout/process5"/>
    <dgm:cxn modelId="{7184A91F-D119-4EFD-8DB9-A2B63D8DA93D}" type="presParOf" srcId="{38DDB41D-3F78-483E-B43B-E99356156C9A}" destId="{7BEAD9D9-9299-43F0-8806-AEA22722EB53}" srcOrd="1" destOrd="0" presId="urn:microsoft.com/office/officeart/2005/8/layout/process5"/>
    <dgm:cxn modelId="{FB59961F-39DA-400E-BC02-1D8BB991DB22}" type="presParOf" srcId="{7BEAD9D9-9299-43F0-8806-AEA22722EB53}" destId="{F0417F9F-A7E1-4B6B-A70B-AC9A88865C21}" srcOrd="0" destOrd="0" presId="urn:microsoft.com/office/officeart/2005/8/layout/process5"/>
    <dgm:cxn modelId="{B849EB4F-EA8A-4917-AF94-FE378573F5BF}" type="presParOf" srcId="{38DDB41D-3F78-483E-B43B-E99356156C9A}" destId="{B14B73F7-465C-4F08-94FB-29D35CC87B20}" srcOrd="2" destOrd="0" presId="urn:microsoft.com/office/officeart/2005/8/layout/process5"/>
    <dgm:cxn modelId="{34DDE7D2-7193-4CB8-A891-9E415705D3D4}" type="presParOf" srcId="{38DDB41D-3F78-483E-B43B-E99356156C9A}" destId="{3A0A72F2-4A6B-43E5-9DA6-2161ECF65F78}" srcOrd="3" destOrd="0" presId="urn:microsoft.com/office/officeart/2005/8/layout/process5"/>
    <dgm:cxn modelId="{9AF4FB89-E473-4208-BABA-84FA639E1248}" type="presParOf" srcId="{3A0A72F2-4A6B-43E5-9DA6-2161ECF65F78}" destId="{6EDBABBC-585F-451E-8500-3E75D2A20B14}" srcOrd="0" destOrd="0" presId="urn:microsoft.com/office/officeart/2005/8/layout/process5"/>
    <dgm:cxn modelId="{A8DDAA21-8A72-4EC4-984B-3A86BF7730B0}" type="presParOf" srcId="{38DDB41D-3F78-483E-B43B-E99356156C9A}" destId="{C5DB8E21-1909-4994-883A-F5256B3092D1}" srcOrd="4" destOrd="0" presId="urn:microsoft.com/office/officeart/2005/8/layout/process5"/>
    <dgm:cxn modelId="{18771BD2-93E0-4113-A53C-C264E6E6EE9E}" type="presParOf" srcId="{38DDB41D-3F78-483E-B43B-E99356156C9A}" destId="{7ACF4234-4C28-48E4-908D-6F3D26E9F138}" srcOrd="5" destOrd="0" presId="urn:microsoft.com/office/officeart/2005/8/layout/process5"/>
    <dgm:cxn modelId="{B97252CB-30AC-4F7C-8B3D-FFAEB8CBDB53}" type="presParOf" srcId="{7ACF4234-4C28-48E4-908D-6F3D26E9F138}" destId="{398ECCD7-F577-4373-9BB3-9F34CEDB4106}" srcOrd="0" destOrd="0" presId="urn:microsoft.com/office/officeart/2005/8/layout/process5"/>
    <dgm:cxn modelId="{3BD7A533-639A-480B-9BFE-4CD6977D8D79}" type="presParOf" srcId="{38DDB41D-3F78-483E-B43B-E99356156C9A}" destId="{C526219A-45DF-4E93-ADD5-774D9BB2EFA3}" srcOrd="6" destOrd="0" presId="urn:microsoft.com/office/officeart/2005/8/layout/process5"/>
    <dgm:cxn modelId="{8492CA79-DA32-4BBB-A866-AF2BAB309B1B}" type="presParOf" srcId="{38DDB41D-3F78-483E-B43B-E99356156C9A}" destId="{5AEA57B7-B04E-4DAC-BEF5-5C6385E7D76D}" srcOrd="7" destOrd="0" presId="urn:microsoft.com/office/officeart/2005/8/layout/process5"/>
    <dgm:cxn modelId="{8B0B4BD3-5D4A-4BD0-BAA8-C7DA27DFD414}" type="presParOf" srcId="{5AEA57B7-B04E-4DAC-BEF5-5C6385E7D76D}" destId="{640E3728-8431-43B2-852C-8BB772EB828A}" srcOrd="0" destOrd="0" presId="urn:microsoft.com/office/officeart/2005/8/layout/process5"/>
    <dgm:cxn modelId="{EA74051D-967B-4106-9486-25027EC7E027}" type="presParOf" srcId="{38DDB41D-3F78-483E-B43B-E99356156C9A}" destId="{3FAF3CDF-5B7C-46E1-8C9E-EB8B9B1E393F}" srcOrd="8" destOrd="0" presId="urn:microsoft.com/office/officeart/2005/8/layout/process5"/>
    <dgm:cxn modelId="{47754D0F-6723-4494-8B5D-75F3E2E487C5}" type="presParOf" srcId="{38DDB41D-3F78-483E-B43B-E99356156C9A}" destId="{B7168DFA-4A6C-4E5A-AF3B-02C93F646BC1}" srcOrd="9" destOrd="0" presId="urn:microsoft.com/office/officeart/2005/8/layout/process5"/>
    <dgm:cxn modelId="{F2AB8608-221C-4EDA-9D77-C767BCC9E9DE}" type="presParOf" srcId="{B7168DFA-4A6C-4E5A-AF3B-02C93F646BC1}" destId="{53965310-4918-4A5B-BB10-78EDADD2D39C}" srcOrd="0" destOrd="0" presId="urn:microsoft.com/office/officeart/2005/8/layout/process5"/>
    <dgm:cxn modelId="{7D7DD976-234A-4EBF-A18B-F71C589B0018}" type="presParOf" srcId="{38DDB41D-3F78-483E-B43B-E99356156C9A}" destId="{B75AFEDE-1455-486C-95EE-63F69468373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E479F-18C9-4C65-B9B4-8C700F123C60}">
      <dsp:nvSpPr>
        <dsp:cNvPr id="0" name=""/>
        <dsp:cNvSpPr/>
      </dsp:nvSpPr>
      <dsp:spPr>
        <a:xfrm>
          <a:off x="575476" y="498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Specification</a:t>
          </a:r>
        </a:p>
      </dsp:txBody>
      <dsp:txXfrm>
        <a:off x="598963" y="23985"/>
        <a:ext cx="1289562" cy="754947"/>
      </dsp:txXfrm>
    </dsp:sp>
    <dsp:sp modelId="{7BEAD9D9-9299-43F0-8806-AEA22722EB53}">
      <dsp:nvSpPr>
        <dsp:cNvPr id="0" name=""/>
        <dsp:cNvSpPr/>
      </dsp:nvSpPr>
      <dsp:spPr>
        <a:xfrm>
          <a:off x="2029627" y="235728"/>
          <a:ext cx="283345" cy="331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029627" y="302020"/>
        <a:ext cx="198342" cy="198876"/>
      </dsp:txXfrm>
    </dsp:sp>
    <dsp:sp modelId="{B14B73F7-465C-4F08-94FB-29D35CC87B20}">
      <dsp:nvSpPr>
        <dsp:cNvPr id="0" name=""/>
        <dsp:cNvSpPr/>
      </dsp:nvSpPr>
      <dsp:spPr>
        <a:xfrm>
          <a:off x="2446627" y="498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Knowledge Acquisition</a:t>
          </a:r>
        </a:p>
      </dsp:txBody>
      <dsp:txXfrm>
        <a:off x="2470114" y="23985"/>
        <a:ext cx="1289562" cy="754947"/>
      </dsp:txXfrm>
    </dsp:sp>
    <dsp:sp modelId="{3A0A72F2-4A6B-43E5-9DA6-2161ECF65F78}">
      <dsp:nvSpPr>
        <dsp:cNvPr id="0" name=""/>
        <dsp:cNvSpPr/>
      </dsp:nvSpPr>
      <dsp:spPr>
        <a:xfrm rot="5400000">
          <a:off x="2973222" y="895977"/>
          <a:ext cx="283345" cy="331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3015457" y="920035"/>
        <a:ext cx="198876" cy="198342"/>
      </dsp:txXfrm>
    </dsp:sp>
    <dsp:sp modelId="{C5DB8E21-1909-4994-883A-F5256B3092D1}">
      <dsp:nvSpPr>
        <dsp:cNvPr id="0" name=""/>
        <dsp:cNvSpPr/>
      </dsp:nvSpPr>
      <dsp:spPr>
        <a:xfrm>
          <a:off x="2446627" y="1337034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Conceptualisation</a:t>
          </a:r>
          <a:endParaRPr lang="en-GB" sz="1100" kern="1200" dirty="0"/>
        </a:p>
      </dsp:txBody>
      <dsp:txXfrm>
        <a:off x="2470114" y="1360521"/>
        <a:ext cx="1289562" cy="754947"/>
      </dsp:txXfrm>
    </dsp:sp>
    <dsp:sp modelId="{7ACF4234-4C28-48E4-908D-6F3D26E9F138}">
      <dsp:nvSpPr>
        <dsp:cNvPr id="0" name=""/>
        <dsp:cNvSpPr/>
      </dsp:nvSpPr>
      <dsp:spPr>
        <a:xfrm rot="10800000">
          <a:off x="2045666" y="1572264"/>
          <a:ext cx="283345" cy="331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130669" y="1638556"/>
        <a:ext cx="198342" cy="198876"/>
      </dsp:txXfrm>
    </dsp:sp>
    <dsp:sp modelId="{C526219A-45DF-4E93-ADD5-774D9BB2EFA3}">
      <dsp:nvSpPr>
        <dsp:cNvPr id="0" name=""/>
        <dsp:cNvSpPr/>
      </dsp:nvSpPr>
      <dsp:spPr>
        <a:xfrm>
          <a:off x="575476" y="1337034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Implementation</a:t>
          </a:r>
        </a:p>
      </dsp:txBody>
      <dsp:txXfrm>
        <a:off x="598963" y="1360521"/>
        <a:ext cx="1289562" cy="754947"/>
      </dsp:txXfrm>
    </dsp:sp>
    <dsp:sp modelId="{5AEA57B7-B04E-4DAC-BEF5-5C6385E7D76D}">
      <dsp:nvSpPr>
        <dsp:cNvPr id="0" name=""/>
        <dsp:cNvSpPr/>
      </dsp:nvSpPr>
      <dsp:spPr>
        <a:xfrm rot="5400000">
          <a:off x="1102071" y="2232513"/>
          <a:ext cx="283345" cy="331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144306" y="2256571"/>
        <a:ext cx="198876" cy="198342"/>
      </dsp:txXfrm>
    </dsp:sp>
    <dsp:sp modelId="{3FAF3CDF-5B7C-46E1-8C9E-EB8B9B1E393F}">
      <dsp:nvSpPr>
        <dsp:cNvPr id="0" name=""/>
        <dsp:cNvSpPr/>
      </dsp:nvSpPr>
      <dsp:spPr>
        <a:xfrm>
          <a:off x="575476" y="2673570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Evaluation</a:t>
          </a:r>
          <a:endParaRPr lang="en-GB" sz="1100" kern="1200" dirty="0"/>
        </a:p>
      </dsp:txBody>
      <dsp:txXfrm>
        <a:off x="598963" y="2697057"/>
        <a:ext cx="1289562" cy="754947"/>
      </dsp:txXfrm>
    </dsp:sp>
    <dsp:sp modelId="{B7168DFA-4A6C-4E5A-AF3B-02C93F646BC1}">
      <dsp:nvSpPr>
        <dsp:cNvPr id="0" name=""/>
        <dsp:cNvSpPr/>
      </dsp:nvSpPr>
      <dsp:spPr>
        <a:xfrm>
          <a:off x="2029627" y="2908800"/>
          <a:ext cx="283345" cy="331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029627" y="2975092"/>
        <a:ext cx="198342" cy="198876"/>
      </dsp:txXfrm>
    </dsp:sp>
    <dsp:sp modelId="{B75AFEDE-1455-486C-95EE-63F694683733}">
      <dsp:nvSpPr>
        <dsp:cNvPr id="0" name=""/>
        <dsp:cNvSpPr/>
      </dsp:nvSpPr>
      <dsp:spPr>
        <a:xfrm>
          <a:off x="2446627" y="2673570"/>
          <a:ext cx="1336536" cy="80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Documentation</a:t>
          </a:r>
          <a:endParaRPr lang="en-GB" sz="1100" kern="1200" dirty="0"/>
        </a:p>
      </dsp:txBody>
      <dsp:txXfrm>
        <a:off x="2470114" y="2697057"/>
        <a:ext cx="1289562" cy="754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0745bf2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0745bf2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schemes: Four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Complimentary colors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5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b0100a45f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b0100a45f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b0100a45f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b0100a45f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043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93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b0100a45f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b0100a45f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et al. (2014) with first responder participants to evaluate firefighters’ information need during a building fire emergency response;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Isikdag et al. (2008) where data requirements for a successful fire response management operation were identified;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Jones et al. (2005):-  </a:t>
            </a:r>
            <a:r>
              <a:rPr lang="en"/>
              <a:t>a workshop conducted by the National Institute of Standards and Technology (NIST) with 25 participants on the information need of first responders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multiple studies regarding environmental factors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b0100a45f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b0100a45f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559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b0100a45f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b0100a45f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793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b0100a45f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b0100a45f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789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99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b0100a4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b0100a4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21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0100a45f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0100a45f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OWL can represent the meaning of terms and the relationship between terms in a machine-interpretable language.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515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d5e0e39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d5e0e391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is the technical process that confirms the correctness of an ontology.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is the process that confirms whether an ontology corresponds to the concepts it was modelled to represent.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0100a45f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0100a45f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OWL can represent the meaning of terms and the relationship between terms in a machine-interpretable language.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19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0100a45f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0100a45f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OWL can represent the meaning of terms and the relationship between terms in a machine-interpretable language.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700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d5e0e391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d5e0e391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0100a45f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0100a45f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OWL can represent the meaning of terms and the relationship between terms in a machine-interpretable language.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327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71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b0100a45f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b0100a45f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OWL can represent the meaning of terms and the relationship between terms in a machine-interpretable language.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712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df302492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df302492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A8FE-A437-49EF-A7A7-24BE686E47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75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0100a45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0100a45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0100a45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0100a45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753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0100a45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0100a45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536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0100a45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0100a45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344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0100a45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0100a45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495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df302492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df302492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0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df302492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df302492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775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5e0e39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5e0e39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5e0e39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5e0e39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472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5e0e39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5e0e39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91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b0100a4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b0100a4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322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5e0e39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5e0e39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91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5e0e39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5e0e39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77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c0745bf2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c0745bf2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75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001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8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df302492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df302492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50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9" name="Google Shape;59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9" name="Google Shape;69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1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W3C LBD Community Group</a:t>
            </a:r>
            <a:r>
              <a:rPr lang="en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		 			     	                 18 </a:t>
            </a:r>
            <a:r>
              <a:rPr lang="en-GB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September</a:t>
            </a:r>
            <a:r>
              <a:rPr lang="en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 2023, </a:t>
            </a:r>
            <a:r>
              <a:rPr lang="en-GB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 dirty="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➢"/>
              <a:defRPr sz="2400">
                <a:solidFill>
                  <a:srgbClr val="002060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  <a:defRPr sz="2000">
                <a:solidFill>
                  <a:srgbClr val="002060"/>
                </a:solidFill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■"/>
              <a:defRPr sz="1900">
                <a:solidFill>
                  <a:srgbClr val="002060"/>
                </a:solidFill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●"/>
              <a:defRPr sz="1900">
                <a:solidFill>
                  <a:srgbClr val="002060"/>
                </a:solidFill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○"/>
              <a:defRPr sz="1900">
                <a:solidFill>
                  <a:srgbClr val="002060"/>
                </a:solidFill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■"/>
              <a:defRPr sz="1900">
                <a:solidFill>
                  <a:srgbClr val="002060"/>
                </a:solidFill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●"/>
              <a:defRPr sz="1900">
                <a:solidFill>
                  <a:srgbClr val="002060"/>
                </a:solidFill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○"/>
              <a:defRPr sz="1900">
                <a:solidFill>
                  <a:srgbClr val="002060"/>
                </a:solidFill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Char char="■"/>
              <a:defRPr sz="1900">
                <a:solidFill>
                  <a:srgbClr val="002060"/>
                </a:solidFill>
              </a:defRPr>
            </a:lvl9pPr>
          </a:lstStyle>
          <a:p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1" name="Google Shape;81;p16"/>
          <p:cNvSpPr txBox="1"/>
          <p:nvPr/>
        </p:nvSpPr>
        <p:spPr>
          <a:xfrm>
            <a:off x="6550800" y="7975"/>
            <a:ext cx="25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7426" y="76218"/>
            <a:ext cx="566280" cy="39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12369" r="10754"/>
          <a:stretch/>
        </p:blipFill>
        <p:spPr>
          <a:xfrm>
            <a:off x="8029900" y="76211"/>
            <a:ext cx="5662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r="76685"/>
          <a:stretch/>
        </p:blipFill>
        <p:spPr>
          <a:xfrm>
            <a:off x="8672374" y="76211"/>
            <a:ext cx="39542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5" name="Google Shape;105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23" name="Google Shape;123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" name="Google Shape;12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Blank">
  <p:cSld name="BLANK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35" name="Google Shape;135;p25"/>
          <p:cNvSpPr/>
          <p:nvPr/>
        </p:nvSpPr>
        <p:spPr>
          <a:xfrm>
            <a:off x="6972475" y="0"/>
            <a:ext cx="2171400" cy="58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List - Light">
  <p:cSld name="CUSTOM_4_3"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676650" y="10225"/>
            <a:ext cx="7790400" cy="1278000"/>
          </a:xfrm>
          <a:prstGeom prst="rect">
            <a:avLst/>
          </a:prstGeom>
        </p:spPr>
        <p:txBody>
          <a:bodyPr spcFirstLastPara="1" wrap="square" lIns="0" tIns="0" rIns="0" bIns="2286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676650" y="1289300"/>
            <a:ext cx="77904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2"/>
          </p:nvPr>
        </p:nvSpPr>
        <p:spPr>
          <a:xfrm>
            <a:off x="676675" y="1609400"/>
            <a:ext cx="77904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○"/>
              <a:defRPr/>
            </a:lvl3pPr>
            <a:lvl4pPr marL="1828800" lvl="3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4000"/>
              </a:lnSpc>
              <a:spcBef>
                <a:spcPts val="1100"/>
              </a:spcBef>
              <a:spcAft>
                <a:spcPts val="11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676650" y="1117825"/>
            <a:ext cx="649500" cy="58500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0" y="4503674"/>
            <a:ext cx="6765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0224" y="4645152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3 Cards">
  <p:cSld name="CUSTOM_1_1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5585" y="4668248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676675" y="3209250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0" anchor="t" anchorCtr="0">
            <a:norm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676575" y="1933927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1828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3"/>
          </p:nvPr>
        </p:nvSpPr>
        <p:spPr>
          <a:xfrm>
            <a:off x="3438175" y="3209325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0" anchor="t" anchorCtr="0">
            <a:norm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3438075" y="1934002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1828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5"/>
          </p:nvPr>
        </p:nvSpPr>
        <p:spPr>
          <a:xfrm>
            <a:off x="6199788" y="3209250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0" anchor="t" anchorCtr="0">
            <a:norm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6199700" y="1933927"/>
            <a:ext cx="2267700" cy="1280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1828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0" y="4503674"/>
            <a:ext cx="6765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676650" y="649225"/>
            <a:ext cx="7790400" cy="638700"/>
          </a:xfrm>
          <a:prstGeom prst="rect">
            <a:avLst/>
          </a:prstGeom>
        </p:spPr>
        <p:txBody>
          <a:bodyPr spcFirstLastPara="1" wrap="square" lIns="320025" tIns="91425" rIns="3200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ExtraBold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7"/>
          </p:nvPr>
        </p:nvSpPr>
        <p:spPr>
          <a:xfrm>
            <a:off x="676650" y="1289300"/>
            <a:ext cx="7790400" cy="638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W3C LBD Community Group		 			     	                 18 September 2023, Virtual  </a:t>
            </a:r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8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387426" y="76218"/>
            <a:ext cx="566280" cy="39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17">
            <a:alphaModFix/>
          </a:blip>
          <a:srcRect l="12369" r="10754"/>
          <a:stretch/>
        </p:blipFill>
        <p:spPr>
          <a:xfrm>
            <a:off x="8029900" y="76211"/>
            <a:ext cx="5662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18">
            <a:alphaModFix/>
          </a:blip>
          <a:srcRect r="76685"/>
          <a:stretch/>
        </p:blipFill>
        <p:spPr>
          <a:xfrm>
            <a:off x="8672374" y="76211"/>
            <a:ext cx="395425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bim2020.net.technion.ac.i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Eyosias24/FFDR_Ontology_Implementation_Prototyp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rl.org/ffdr-ontolog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1016/j.aei.2023.1019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ctrTitle"/>
          </p:nvPr>
        </p:nvSpPr>
        <p:spPr>
          <a:xfrm>
            <a:off x="673500" y="1369201"/>
            <a:ext cx="8222100" cy="8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Integration of building and environmental data for fire emergency response operations</a:t>
            </a:r>
            <a:endParaRPr sz="2500"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1"/>
          </p:nvPr>
        </p:nvSpPr>
        <p:spPr>
          <a:xfrm>
            <a:off x="673500" y="2496975"/>
            <a:ext cx="77970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D9D2E9"/>
                </a:solidFill>
              </a:rPr>
              <a:t>Eyosias Guyo</a:t>
            </a:r>
            <a:r>
              <a:rPr lang="en" baseline="30000" dirty="0">
                <a:solidFill>
                  <a:srgbClr val="D9D2E9"/>
                </a:solidFill>
              </a:rPr>
              <a:t>1,2</a:t>
            </a:r>
            <a:r>
              <a:rPr lang="en" dirty="0">
                <a:solidFill>
                  <a:srgbClr val="D9D2E9"/>
                </a:solidFill>
              </a:rPr>
              <a:t>, Timo Hartmann</a:t>
            </a:r>
            <a:r>
              <a:rPr lang="en" baseline="30000" dirty="0">
                <a:solidFill>
                  <a:srgbClr val="D9D2E9"/>
                </a:solidFill>
              </a:rPr>
              <a:t>1</a:t>
            </a:r>
            <a:endParaRPr dirty="0">
              <a:solidFill>
                <a:srgbClr val="D9D2E9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D9D2E9"/>
                </a:solidFill>
              </a:rPr>
              <a:t>1. Technische</a:t>
            </a:r>
            <a:r>
              <a:rPr lang="en" sz="1400" i="1" dirty="0">
                <a:solidFill>
                  <a:srgbClr val="D9D2E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i="1" dirty="0">
                <a:solidFill>
                  <a:srgbClr val="D9D2E9"/>
                </a:solidFill>
              </a:rPr>
              <a:t>Universität Berlin, Berlin, Germany</a:t>
            </a:r>
            <a:endParaRPr sz="1400" i="1" dirty="0">
              <a:solidFill>
                <a:srgbClr val="D9D2E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D9D2E9"/>
                </a:solidFill>
              </a:rPr>
              <a:t>2. Trimble Solutions Oy, Espoo, Finland</a:t>
            </a:r>
            <a:endParaRPr sz="1400" i="1" dirty="0">
              <a:solidFill>
                <a:srgbClr val="D9D2E9"/>
              </a:solidFill>
            </a:endParaRPr>
          </a:p>
        </p:txBody>
      </p:sp>
      <p:grpSp>
        <p:nvGrpSpPr>
          <p:cNvPr id="162" name="Google Shape;162;p28"/>
          <p:cNvGrpSpPr/>
          <p:nvPr/>
        </p:nvGrpSpPr>
        <p:grpSpPr>
          <a:xfrm>
            <a:off x="0" y="0"/>
            <a:ext cx="9144000" cy="684600"/>
            <a:chOff x="0" y="-533400"/>
            <a:chExt cx="9144000" cy="684600"/>
          </a:xfrm>
        </p:grpSpPr>
        <p:sp>
          <p:nvSpPr>
            <p:cNvPr id="163" name="Google Shape;163;p28"/>
            <p:cNvSpPr/>
            <p:nvPr/>
          </p:nvSpPr>
          <p:spPr>
            <a:xfrm>
              <a:off x="0" y="-533400"/>
              <a:ext cx="9144000" cy="684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4" name="Google Shape;164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1714" y="-498250"/>
              <a:ext cx="833500" cy="6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98506" y="-498251"/>
              <a:ext cx="1084140" cy="60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5938" y="-498250"/>
              <a:ext cx="2496347" cy="602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8"/>
          <p:cNvGrpSpPr/>
          <p:nvPr/>
        </p:nvGrpSpPr>
        <p:grpSpPr>
          <a:xfrm>
            <a:off x="50" y="4164075"/>
            <a:ext cx="9144000" cy="881100"/>
            <a:chOff x="50" y="4240275"/>
            <a:chExt cx="9144000" cy="881100"/>
          </a:xfrm>
        </p:grpSpPr>
        <p:sp>
          <p:nvSpPr>
            <p:cNvPr id="168" name="Google Shape;168;p28"/>
            <p:cNvSpPr/>
            <p:nvPr/>
          </p:nvSpPr>
          <p:spPr>
            <a:xfrm>
              <a:off x="50" y="4240275"/>
              <a:ext cx="9144000" cy="881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8"/>
            <p:cNvSpPr txBox="1"/>
            <p:nvPr/>
          </p:nvSpPr>
          <p:spPr>
            <a:xfrm>
              <a:off x="2515409" y="4537652"/>
              <a:ext cx="632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This work was supported by the CBIM-ETN funded by the European Union’s Horizon 2020 research and innovation programme under the Marie Skłodowska-Curie grant agreement No 860555.</a:t>
              </a:r>
              <a:endParaRPr dirty="0"/>
            </a:p>
          </p:txBody>
        </p:sp>
        <p:pic>
          <p:nvPicPr>
            <p:cNvPr id="170" name="Google Shape;170;p28" descr="European Comission Log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3391" y="4362298"/>
              <a:ext cx="2335588" cy="57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8"/>
          <p:cNvSpPr txBox="1"/>
          <p:nvPr/>
        </p:nvSpPr>
        <p:spPr>
          <a:xfrm>
            <a:off x="5591400" y="3508313"/>
            <a:ext cx="3552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W3C</a:t>
            </a:r>
            <a:r>
              <a:rPr lang="en-US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 LBD Community Group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18 September 2023, Virtual </a:t>
            </a:r>
            <a:r>
              <a:rPr lang="en" dirty="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28"/>
          <p:cNvCxnSpPr/>
          <p:nvPr/>
        </p:nvCxnSpPr>
        <p:spPr>
          <a:xfrm>
            <a:off x="797900" y="2302350"/>
            <a:ext cx="7827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Development: </a:t>
            </a:r>
            <a:r>
              <a:rPr lang="en-GB" dirty="0" err="1"/>
              <a:t>METHONTOLOGY</a:t>
            </a:r>
            <a:r>
              <a:rPr lang="en-GB" sz="1800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(Fernandez, Gómez-Pérez, and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Juristo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1997)</a:t>
            </a:r>
            <a:endParaRPr lang="en-GB" dirty="0"/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3E52DF9-2DE4-0E6F-F382-9F9DACEB83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215669"/>
              </p:ext>
            </p:extLst>
          </p:nvPr>
        </p:nvGraphicFramePr>
        <p:xfrm>
          <a:off x="2392680" y="1325880"/>
          <a:ext cx="4358640" cy="347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298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Specification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3444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Domain</a:t>
            </a:r>
            <a:r>
              <a:rPr lang="en" sz="1500" dirty="0">
                <a:latin typeface="Segoe UI" panose="020B0502040204020203" pitchFamily="34" charset="0"/>
                <a:cs typeface="Segoe UI" panose="020B0502040204020203" pitchFamily="34" charset="0"/>
              </a:rPr>
              <a:t>: Building fire emergency</a:t>
            </a:r>
            <a:endParaRPr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" sz="1500" dirty="0">
                <a:latin typeface="Segoe UI" panose="020B0502040204020203" pitchFamily="34" charset="0"/>
                <a:cs typeface="Segoe UI" panose="020B0502040204020203" pitchFamily="34" charset="0"/>
              </a:rPr>
              <a:t>: Representing knowledge related with firefighters information needs.</a:t>
            </a:r>
            <a:endParaRPr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Scope</a:t>
            </a:r>
            <a:r>
              <a:rPr lang="en" sz="1500" dirty="0">
                <a:latin typeface="Segoe UI" panose="020B0502040204020203" pitchFamily="34" charset="0"/>
                <a:cs typeface="Segoe UI" panose="020B0502040204020203" pitchFamily="34" charset="0"/>
              </a:rPr>
              <a:t>: The focus is on data about an affected building, its different components, and its surrounding.</a:t>
            </a:r>
            <a:endParaRPr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Intended use: 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Facilitate the </a:t>
            </a: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data exchange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process between different organization involved in emergency response as well as </a:t>
            </a: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interoperability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 between systems used in the domain.</a:t>
            </a:r>
            <a:endParaRPr lang="en" sz="1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sz="1500" dirty="0">
                <a:latin typeface="Segoe UI" panose="020B0502040204020203" pitchFamily="34" charset="0"/>
                <a:cs typeface="Segoe UI" panose="020B0502040204020203" pitchFamily="34" charset="0"/>
              </a:rPr>
              <a:t>A basis for developing new information systems for the domain.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To develop ontology-based </a:t>
            </a: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data checking systems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for building and city datasets</a:t>
            </a:r>
            <a:endParaRPr lang="en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Competency Questions 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information about an affected building is required by firefighters to decide how much resource is required?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environmental features at an incident site can interfere with firefighters’ actions?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building and environmental features can cause injury to firefighters?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information about fire suppression equipment (such as fire hydrants) is needed in order to operate them?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building safety systems that can support firefighters and how can they be controlled?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more</a:t>
            </a:r>
          </a:p>
        </p:txBody>
      </p:sp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17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Knowledge Acquisition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FEAF0-23BF-7763-863B-9C7AAD464563}"/>
              </a:ext>
            </a:extLst>
          </p:cNvPr>
          <p:cNvGrpSpPr/>
          <p:nvPr/>
        </p:nvGrpSpPr>
        <p:grpSpPr>
          <a:xfrm>
            <a:off x="2968157" y="1128258"/>
            <a:ext cx="3207687" cy="801921"/>
            <a:chOff x="2099476" y="1128258"/>
            <a:chExt cx="3207687" cy="80192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04153F-DD5B-7B7E-2538-8B85FCB0A87E}"/>
                </a:ext>
              </a:extLst>
            </p:cNvPr>
            <p:cNvSpPr/>
            <p:nvPr/>
          </p:nvSpPr>
          <p:spPr>
            <a:xfrm>
              <a:off x="2099476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Specification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833BD6-348B-BC17-3307-574C5E346853}"/>
                </a:ext>
              </a:extLst>
            </p:cNvPr>
            <p:cNvSpPr/>
            <p:nvPr/>
          </p:nvSpPr>
          <p:spPr>
            <a:xfrm>
              <a:off x="3553627" y="1363488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0CCD45-F535-3542-AC69-623229B2DFCA}"/>
                </a:ext>
              </a:extLst>
            </p:cNvPr>
            <p:cNvSpPr/>
            <p:nvPr/>
          </p:nvSpPr>
          <p:spPr>
            <a:xfrm>
              <a:off x="3970627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Knowledge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52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Knowledge Acquisition</a:t>
            </a:r>
            <a:endParaRPr dirty="0"/>
          </a:p>
        </p:txBody>
      </p:sp>
      <p:graphicFrame>
        <p:nvGraphicFramePr>
          <p:cNvPr id="278" name="Google Shape;278;p37"/>
          <p:cNvGraphicFramePr/>
          <p:nvPr>
            <p:extLst>
              <p:ext uri="{D42A27DB-BD31-4B8C-83A1-F6EECF244321}">
                <p14:modId xmlns:p14="http://schemas.microsoft.com/office/powerpoint/2010/main" val="3522697415"/>
              </p:ext>
            </p:extLst>
          </p:nvPr>
        </p:nvGraphicFramePr>
        <p:xfrm>
          <a:off x="550475" y="1154555"/>
          <a:ext cx="7641025" cy="3694321"/>
        </p:xfrm>
        <a:graphic>
          <a:graphicData uri="http://schemas.openxmlformats.org/drawingml/2006/table">
            <a:tbl>
              <a:tblPr>
                <a:noFill/>
                <a:tableStyleId>{09DF49CF-305D-484A-9D28-3AD0291150A7}</a:tableStyleId>
              </a:tblPr>
              <a:tblGrid>
                <a:gridCol w="213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8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International codes</a:t>
                      </a:r>
                      <a:endParaRPr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international building code (ICC, 2018a) 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international fire code (ICC, 2018b)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Segoe UI" panose="020B0502040204020203" pitchFamily="34" charset="0"/>
                          <a:sym typeface="Arial"/>
                        </a:rPr>
                        <a:t>NFPA 1620: Standard for Pre-Incident Planning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92953"/>
                  </a:ext>
                </a:extLst>
              </a:tr>
              <a:tr h="199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Scientific papers</a:t>
                      </a:r>
                      <a:endParaRPr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Jones et al. (2005) (Workshop with 25 first responders),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 et al. (2014) (Workshop with 29 first responders)</a:t>
                      </a:r>
                      <a:endParaRPr lang="en-GB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Heron et al. (2003),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Isikdag, Underwood and Aouad (2008),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Ghodrat et al. (2021), 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Santarpia et al. (2019), 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Manual</a:t>
                      </a:r>
                      <a:endParaRPr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Occupational safety and health administration (2015)</a:t>
                      </a:r>
                      <a:endParaRPr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9" name="Google Shape;279;p37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Answers to Competency Questions 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Data about the affected building that is relevant for firefighters’ operations, such as building occupancy, construction type, building height, and the number of stories.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Data about any potential hazards in the building and its surroundings, such as chemical storage, gas tanks and powerlines.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Data about different building and environmental fire suppression equipment that firefighters use such as fire hydrants, fire department connections, standpipes, fire hose connections, and fire pumps.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Data about different building fire protection and suppression systems, such as fire alarm systems, automatic sprinkler systems, and smoke control systems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And more</a:t>
            </a:r>
          </a:p>
        </p:txBody>
      </p:sp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0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Knowledge Acquisition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DFB1A-82C0-24E0-592B-4827FFCBE844}"/>
              </a:ext>
            </a:extLst>
          </p:cNvPr>
          <p:cNvGrpSpPr/>
          <p:nvPr/>
        </p:nvGrpSpPr>
        <p:grpSpPr>
          <a:xfrm>
            <a:off x="525349" y="1069326"/>
            <a:ext cx="4626762" cy="3781574"/>
            <a:chOff x="676650" y="1069326"/>
            <a:chExt cx="4626762" cy="3781574"/>
          </a:xfrm>
        </p:grpSpPr>
        <p:pic>
          <p:nvPicPr>
            <p:cNvPr id="238" name="Google Shape;23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650" y="1069329"/>
              <a:ext cx="1884686" cy="37693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1" name="Google Shape;241;p32"/>
            <p:cNvGrpSpPr/>
            <p:nvPr/>
          </p:nvGrpSpPr>
          <p:grpSpPr>
            <a:xfrm>
              <a:off x="3079612" y="1069326"/>
              <a:ext cx="2223800" cy="3781574"/>
              <a:chOff x="3079612" y="1221726"/>
              <a:chExt cx="2223800" cy="3781574"/>
            </a:xfrm>
          </p:grpSpPr>
          <p:pic>
            <p:nvPicPr>
              <p:cNvPr id="242" name="Google Shape;242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79612" y="1221726"/>
                <a:ext cx="2223800" cy="3241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3" name="Google Shape;243;p32"/>
              <p:cNvSpPr txBox="1"/>
              <p:nvPr/>
            </p:nvSpPr>
            <p:spPr>
              <a:xfrm>
                <a:off x="3107912" y="4603100"/>
                <a:ext cx="2167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Glossary of Terms</a:t>
                </a:r>
                <a:endParaRPr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44" name="Google Shape;244;p32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3" name="Google Shape;271;p36">
            <a:extLst>
              <a:ext uri="{FF2B5EF4-FFF2-40B4-BE49-F238E27FC236}">
                <a16:creationId xmlns:a16="http://schemas.microsoft.com/office/drawing/2014/main" id="{265AE106-D8AB-DE88-4069-ED27C2D60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31808" y="1229875"/>
            <a:ext cx="3400491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Terms that should be included in the ontology.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Conceptualisation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7387A81-9ADC-4BA3-65F2-3894DDD746FB}"/>
              </a:ext>
            </a:extLst>
          </p:cNvPr>
          <p:cNvGrpSpPr/>
          <p:nvPr/>
        </p:nvGrpSpPr>
        <p:grpSpPr>
          <a:xfrm>
            <a:off x="2968157" y="1128258"/>
            <a:ext cx="3207687" cy="2138457"/>
            <a:chOff x="2099476" y="1128258"/>
            <a:chExt cx="3207687" cy="213845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24FA005-F228-C2CE-078A-A31DD6978C83}"/>
                </a:ext>
              </a:extLst>
            </p:cNvPr>
            <p:cNvSpPr/>
            <p:nvPr/>
          </p:nvSpPr>
          <p:spPr>
            <a:xfrm>
              <a:off x="2099476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Specification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0C4A365-C5B7-6A27-E232-07E75D7B3B54}"/>
                </a:ext>
              </a:extLst>
            </p:cNvPr>
            <p:cNvSpPr/>
            <p:nvPr/>
          </p:nvSpPr>
          <p:spPr>
            <a:xfrm>
              <a:off x="3553627" y="1363488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08C3E24-79C1-0222-4B85-96AB71C14EA7}"/>
                </a:ext>
              </a:extLst>
            </p:cNvPr>
            <p:cNvSpPr/>
            <p:nvPr/>
          </p:nvSpPr>
          <p:spPr>
            <a:xfrm>
              <a:off x="3970627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Knowledge Acquisition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E2E4BF-3466-BF11-BF94-69B04CE54AF9}"/>
                </a:ext>
              </a:extLst>
            </p:cNvPr>
            <p:cNvSpPr/>
            <p:nvPr/>
          </p:nvSpPr>
          <p:spPr>
            <a:xfrm>
              <a:off x="4473164" y="2047794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DDB9D84-EDBC-EFAF-DF48-EAA68895A801}"/>
                </a:ext>
              </a:extLst>
            </p:cNvPr>
            <p:cNvSpPr/>
            <p:nvPr/>
          </p:nvSpPr>
          <p:spPr>
            <a:xfrm>
              <a:off x="3970627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Conceptualisation</a:t>
              </a:r>
              <a:endParaRPr lang="en-GB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936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Conceptualisation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Structure the gathered domain knowledge in a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conceptual model.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Terms that identify an object –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Terms that describe an object -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Classes structured based on their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International codes are used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generate concise and consistent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names.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35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Development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B02D52-92B1-2B7F-EC16-4156981CA79F}"/>
              </a:ext>
            </a:extLst>
          </p:cNvPr>
          <p:cNvGrpSpPr/>
          <p:nvPr/>
        </p:nvGrpSpPr>
        <p:grpSpPr>
          <a:xfrm>
            <a:off x="2968157" y="1128258"/>
            <a:ext cx="3207687" cy="2138457"/>
            <a:chOff x="2099476" y="1128258"/>
            <a:chExt cx="3207687" cy="213845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AAEC95-097D-30C3-9BC4-916AF3C80D56}"/>
                </a:ext>
              </a:extLst>
            </p:cNvPr>
            <p:cNvSpPr/>
            <p:nvPr/>
          </p:nvSpPr>
          <p:spPr>
            <a:xfrm>
              <a:off x="2099476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Specification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2A598D7-7295-160A-D09B-BBF9B3B60A3A}"/>
                </a:ext>
              </a:extLst>
            </p:cNvPr>
            <p:cNvSpPr/>
            <p:nvPr/>
          </p:nvSpPr>
          <p:spPr>
            <a:xfrm>
              <a:off x="3553627" y="1363488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DBC872-BEC0-DF6B-5323-AB0030A7DF4D}"/>
                </a:ext>
              </a:extLst>
            </p:cNvPr>
            <p:cNvSpPr/>
            <p:nvPr/>
          </p:nvSpPr>
          <p:spPr>
            <a:xfrm>
              <a:off x="3970627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Knowledge Acquisition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0F72CF5-A91F-7B6E-13FF-0D2A17C88815}"/>
                </a:ext>
              </a:extLst>
            </p:cNvPr>
            <p:cNvSpPr/>
            <p:nvPr/>
          </p:nvSpPr>
          <p:spPr>
            <a:xfrm>
              <a:off x="4473164" y="2047794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00253F-148B-250A-2861-075C2E391CBD}"/>
                </a:ext>
              </a:extLst>
            </p:cNvPr>
            <p:cNvSpPr/>
            <p:nvPr/>
          </p:nvSpPr>
          <p:spPr>
            <a:xfrm>
              <a:off x="3970627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Conceptualisation</a:t>
              </a:r>
              <a:endParaRPr lang="en-GB" sz="11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218972-D7BD-8C5A-C929-989AD5EA7DAB}"/>
                </a:ext>
              </a:extLst>
            </p:cNvPr>
            <p:cNvSpPr/>
            <p:nvPr/>
          </p:nvSpPr>
          <p:spPr>
            <a:xfrm rot="21600000">
              <a:off x="3569666" y="2700023"/>
              <a:ext cx="283345" cy="331461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83345" y="265168"/>
                  </a:moveTo>
                  <a:lnTo>
                    <a:pt x="141672" y="265168"/>
                  </a:lnTo>
                  <a:lnTo>
                    <a:pt x="141672" y="331460"/>
                  </a:lnTo>
                  <a:lnTo>
                    <a:pt x="0" y="165730"/>
                  </a:lnTo>
                  <a:lnTo>
                    <a:pt x="141672" y="0"/>
                  </a:lnTo>
                  <a:lnTo>
                    <a:pt x="141672" y="66292"/>
                  </a:lnTo>
                  <a:lnTo>
                    <a:pt x="283345" y="66292"/>
                  </a:lnTo>
                  <a:lnTo>
                    <a:pt x="283345" y="26516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03" tIns="66293" rIns="0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5B062D-FEF8-9DF9-6E36-431D6E90F6FE}"/>
                </a:ext>
              </a:extLst>
            </p:cNvPr>
            <p:cNvSpPr/>
            <p:nvPr/>
          </p:nvSpPr>
          <p:spPr>
            <a:xfrm>
              <a:off x="2099476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7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</a:p>
        </p:txBody>
      </p:sp>
      <p:sp>
        <p:nvSpPr>
          <p:cNvPr id="188" name="Google Shape;188;p29"/>
          <p:cNvSpPr txBox="1"/>
          <p:nvPr/>
        </p:nvSpPr>
        <p:spPr>
          <a:xfrm>
            <a:off x="311700" y="777435"/>
            <a:ext cx="8220681" cy="424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PhD Researcher at Trimble, Nov 2020</a:t>
            </a: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15963" lvl="7" indent="-285750" fontAlgn="base">
              <a:spcBef>
                <a:spcPts val="48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Joined Trimble as a part of a PhD training program within the </a:t>
            </a:r>
            <a:r>
              <a:rPr lang="en-US" u="sng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CBIM</a:t>
            </a:r>
            <a:r>
              <a:rPr lang="en-US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network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715963" lvl="3" indent="-285750" fontAlgn="base">
              <a:spcBef>
                <a:spcPts val="48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Assisting in a Product Owner role since May 2023</a:t>
            </a:r>
          </a:p>
          <a:p>
            <a:pPr fontAlgn="base">
              <a:spcBef>
                <a:spcPts val="480"/>
              </a:spcBef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Academic Background</a:t>
            </a:r>
          </a:p>
          <a:p>
            <a:pPr marL="742950" indent="-28575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in Structural Engineering (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Thesis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Incorporating BIM into the workflow of structural engineers)</a:t>
            </a:r>
          </a:p>
          <a:p>
            <a:pPr marL="742950" lvl="1" indent="-28575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Phd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Civil Engineering (On-going), </a:t>
            </a:r>
            <a:r>
              <a:rPr lang="en-US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Technische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Universität Berlin</a:t>
            </a:r>
          </a:p>
          <a:p>
            <a:pPr marL="1143000" lvl="2" indent="-228600" fontAlgn="base">
              <a:spcBef>
                <a:spcPts val="36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topic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Integration of building and environmental data</a:t>
            </a:r>
          </a:p>
          <a:p>
            <a:pPr fontAlgn="base">
              <a:spcBef>
                <a:spcPts val="480"/>
              </a:spcBef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Professional Background before Trimble</a:t>
            </a:r>
          </a:p>
          <a:p>
            <a:pPr marL="742950" lvl="1" indent="-28575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Structural engineer at a design Firm </a:t>
            </a:r>
          </a:p>
          <a:p>
            <a:pPr marL="742950" lvl="1" indent="-28575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Lecture and Academic research assistance at two universities</a:t>
            </a:r>
          </a:p>
          <a:p>
            <a:pPr marL="742950" lvl="1" indent="-28575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experience in programming (Developed two applications in previous employment)</a:t>
            </a: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74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" dirty="0"/>
              <a:t>Implementing the ontology in a formal language.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" dirty="0"/>
              <a:t>The </a:t>
            </a:r>
            <a:r>
              <a:rPr lang="en" b="1" dirty="0"/>
              <a:t>web ontology language </a:t>
            </a:r>
            <a:r>
              <a:rPr lang="en" dirty="0"/>
              <a:t>(OWL) was used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" b="1" dirty="0"/>
              <a:t>Protégé 5.5.0</a:t>
            </a:r>
            <a:r>
              <a:rPr lang="en" dirty="0"/>
              <a:t>, was used as the development environment to create the OWL file.</a:t>
            </a:r>
            <a:endParaRPr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Development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B02D52-92B1-2B7F-EC16-4156981CA79F}"/>
              </a:ext>
            </a:extLst>
          </p:cNvPr>
          <p:cNvGrpSpPr/>
          <p:nvPr/>
        </p:nvGrpSpPr>
        <p:grpSpPr>
          <a:xfrm>
            <a:off x="2968157" y="1128258"/>
            <a:ext cx="3207687" cy="3474993"/>
            <a:chOff x="2099476" y="1128258"/>
            <a:chExt cx="3207687" cy="347499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AAEC95-097D-30C3-9BC4-916AF3C80D56}"/>
                </a:ext>
              </a:extLst>
            </p:cNvPr>
            <p:cNvSpPr/>
            <p:nvPr/>
          </p:nvSpPr>
          <p:spPr>
            <a:xfrm>
              <a:off x="2099476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Specification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2A598D7-7295-160A-D09B-BBF9B3B60A3A}"/>
                </a:ext>
              </a:extLst>
            </p:cNvPr>
            <p:cNvSpPr/>
            <p:nvPr/>
          </p:nvSpPr>
          <p:spPr>
            <a:xfrm>
              <a:off x="3553627" y="1363488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DBC872-BEC0-DF6B-5323-AB0030A7DF4D}"/>
                </a:ext>
              </a:extLst>
            </p:cNvPr>
            <p:cNvSpPr/>
            <p:nvPr/>
          </p:nvSpPr>
          <p:spPr>
            <a:xfrm>
              <a:off x="3970627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Knowledge Acquisition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0F72CF5-A91F-7B6E-13FF-0D2A17C88815}"/>
                </a:ext>
              </a:extLst>
            </p:cNvPr>
            <p:cNvSpPr/>
            <p:nvPr/>
          </p:nvSpPr>
          <p:spPr>
            <a:xfrm>
              <a:off x="4473164" y="2047794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00253F-148B-250A-2861-075C2E391CBD}"/>
                </a:ext>
              </a:extLst>
            </p:cNvPr>
            <p:cNvSpPr/>
            <p:nvPr/>
          </p:nvSpPr>
          <p:spPr>
            <a:xfrm>
              <a:off x="3970627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Conceptualisation</a:t>
              </a:r>
              <a:endParaRPr lang="en-GB" sz="11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218972-D7BD-8C5A-C929-989AD5EA7DAB}"/>
                </a:ext>
              </a:extLst>
            </p:cNvPr>
            <p:cNvSpPr/>
            <p:nvPr/>
          </p:nvSpPr>
          <p:spPr>
            <a:xfrm rot="21600000">
              <a:off x="3569666" y="2700023"/>
              <a:ext cx="283345" cy="331461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83345" y="265168"/>
                  </a:moveTo>
                  <a:lnTo>
                    <a:pt x="141672" y="265168"/>
                  </a:lnTo>
                  <a:lnTo>
                    <a:pt x="141672" y="331460"/>
                  </a:lnTo>
                  <a:lnTo>
                    <a:pt x="0" y="165730"/>
                  </a:lnTo>
                  <a:lnTo>
                    <a:pt x="141672" y="0"/>
                  </a:lnTo>
                  <a:lnTo>
                    <a:pt x="141672" y="66292"/>
                  </a:lnTo>
                  <a:lnTo>
                    <a:pt x="283345" y="66292"/>
                  </a:lnTo>
                  <a:lnTo>
                    <a:pt x="283345" y="26516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03" tIns="66293" rIns="0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5B062D-FEF8-9DF9-6E36-431D6E90F6FE}"/>
                </a:ext>
              </a:extLst>
            </p:cNvPr>
            <p:cNvSpPr/>
            <p:nvPr/>
          </p:nvSpPr>
          <p:spPr>
            <a:xfrm>
              <a:off x="2099476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Implementation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E3B1FE-151D-878D-0EAF-AFEE2EC548FB}"/>
                </a:ext>
              </a:extLst>
            </p:cNvPr>
            <p:cNvSpPr/>
            <p:nvPr/>
          </p:nvSpPr>
          <p:spPr>
            <a:xfrm>
              <a:off x="2602013" y="3384330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110ABA-51C0-1493-F76F-CAA5B74921AB}"/>
                </a:ext>
              </a:extLst>
            </p:cNvPr>
            <p:cNvSpPr/>
            <p:nvPr/>
          </p:nvSpPr>
          <p:spPr>
            <a:xfrm>
              <a:off x="2099476" y="3801330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Evaluation</a:t>
              </a:r>
              <a:endParaRPr lang="en-GB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2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subTitle" idx="2"/>
          </p:nvPr>
        </p:nvSpPr>
        <p:spPr>
          <a:xfrm>
            <a:off x="1125881" y="1552925"/>
            <a:ext cx="3107700" cy="1280100"/>
          </a:xfrm>
          <a:prstGeom prst="rect">
            <a:avLst/>
          </a:prstGeom>
        </p:spPr>
        <p:txBody>
          <a:bodyPr spcFirstLastPara="1" wrap="square" lIns="0" tIns="0" rIns="0" bIns="1828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C00"/>
                </a:solidFill>
              </a:rPr>
              <a:t>Verification</a:t>
            </a:r>
            <a:endParaRPr dirty="0">
              <a:solidFill>
                <a:srgbClr val="FFCC00"/>
              </a:solidFill>
            </a:endParaRPr>
          </a:p>
        </p:txBody>
      </p:sp>
      <p:sp>
        <p:nvSpPr>
          <p:cNvPr id="352" name="Google Shape;352;p43"/>
          <p:cNvSpPr txBox="1">
            <a:spLocks noGrp="1"/>
          </p:cNvSpPr>
          <p:nvPr>
            <p:ph type="body" idx="1"/>
          </p:nvPr>
        </p:nvSpPr>
        <p:spPr>
          <a:xfrm>
            <a:off x="1126025" y="2828250"/>
            <a:ext cx="3107700" cy="15282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rmAutofit/>
          </a:bodyPr>
          <a:lstStyle/>
          <a:p>
            <a:pPr marL="45720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900"/>
              <a:buChar char="❏"/>
            </a:pPr>
            <a:r>
              <a:rPr lang="en" sz="900">
                <a:solidFill>
                  <a:schemeClr val="lt2"/>
                </a:solidFill>
              </a:rPr>
              <a:t>Confirms the correctness of an ontology</a:t>
            </a:r>
            <a:endParaRPr sz="900" dirty="0">
              <a:solidFill>
                <a:schemeClr val="lt2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❏"/>
            </a:pPr>
            <a:r>
              <a:rPr lang="en" sz="900"/>
              <a:t>Protégé Resoners</a:t>
            </a:r>
            <a:endParaRPr sz="900" dirty="0"/>
          </a:p>
          <a:p>
            <a:pPr marL="91440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❏"/>
            </a:pPr>
            <a:r>
              <a:rPr lang="en" sz="900"/>
              <a:t>OOps!</a:t>
            </a:r>
            <a:endParaRPr sz="900" dirty="0">
              <a:solidFill>
                <a:schemeClr val="lt2"/>
              </a:solidFill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body" idx="3"/>
          </p:nvPr>
        </p:nvSpPr>
        <p:spPr>
          <a:xfrm>
            <a:off x="4910425" y="2828340"/>
            <a:ext cx="3107700" cy="15282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rmAutofit/>
          </a:bodyPr>
          <a:lstStyle/>
          <a:p>
            <a:pPr marL="45720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900"/>
              <a:buChar char="❏"/>
            </a:pPr>
            <a:r>
              <a:rPr lang="en" sz="900" dirty="0">
                <a:solidFill>
                  <a:schemeClr val="lt2"/>
                </a:solidFill>
              </a:rPr>
              <a:t>Confirms whether an ontology corresponds to the concepts it was modelled to represent</a:t>
            </a:r>
            <a:endParaRPr sz="900" dirty="0">
              <a:solidFill>
                <a:schemeClr val="lt2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900"/>
              <a:buChar char="❏"/>
            </a:pPr>
            <a:r>
              <a:rPr lang="en" sz="900" dirty="0">
                <a:solidFill>
                  <a:schemeClr val="lt2"/>
                </a:solidFill>
              </a:rPr>
              <a:t>Workshop with firefighters</a:t>
            </a:r>
            <a:endParaRPr sz="900" dirty="0">
              <a:solidFill>
                <a:schemeClr val="lt2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900"/>
              <a:buChar char="❏"/>
            </a:pPr>
            <a:r>
              <a:rPr lang="en" sz="900" dirty="0">
                <a:solidFill>
                  <a:schemeClr val="lt2"/>
                </a:solidFill>
              </a:rPr>
              <a:t>Prototype</a:t>
            </a:r>
            <a:endParaRPr sz="900" dirty="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2"/>
              </a:solidFill>
            </a:endParaRPr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4"/>
          </p:nvPr>
        </p:nvSpPr>
        <p:spPr>
          <a:xfrm>
            <a:off x="4910282" y="1553000"/>
            <a:ext cx="3107700" cy="1280100"/>
          </a:xfrm>
          <a:prstGeom prst="rect">
            <a:avLst/>
          </a:prstGeom>
        </p:spPr>
        <p:txBody>
          <a:bodyPr spcFirstLastPara="1" wrap="square" lIns="0" tIns="0" rIns="0" bIns="1828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C00"/>
                </a:solidFill>
              </a:rPr>
              <a:t>Validation</a:t>
            </a:r>
            <a:endParaRPr dirty="0">
              <a:solidFill>
                <a:srgbClr val="FFCC00"/>
              </a:solidFill>
            </a:endParaRPr>
          </a:p>
        </p:txBody>
      </p:sp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76800" y="496825"/>
            <a:ext cx="7790400" cy="638700"/>
          </a:xfrm>
          <a:prstGeom prst="rect">
            <a:avLst/>
          </a:prstGeom>
        </p:spPr>
        <p:txBody>
          <a:bodyPr spcFirstLastPara="1" wrap="square" lIns="320025" tIns="91425" rIns="3200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 dirty="0"/>
          </a:p>
        </p:txBody>
      </p:sp>
      <p:grpSp>
        <p:nvGrpSpPr>
          <p:cNvPr id="356" name="Google Shape;356;p43"/>
          <p:cNvGrpSpPr/>
          <p:nvPr/>
        </p:nvGrpSpPr>
        <p:grpSpPr>
          <a:xfrm>
            <a:off x="2506531" y="1933106"/>
            <a:ext cx="344089" cy="306107"/>
            <a:chOff x="1464960" y="3662764"/>
            <a:chExt cx="344089" cy="306107"/>
          </a:xfrm>
        </p:grpSpPr>
        <p:sp>
          <p:nvSpPr>
            <p:cNvPr id="357" name="Google Shape;357;p43"/>
            <p:cNvSpPr/>
            <p:nvPr/>
          </p:nvSpPr>
          <p:spPr>
            <a:xfrm>
              <a:off x="1590761" y="3662764"/>
              <a:ext cx="218288" cy="306107"/>
            </a:xfrm>
            <a:custGeom>
              <a:avLst/>
              <a:gdLst/>
              <a:ahLst/>
              <a:cxnLst/>
              <a:rect l="l" t="t" r="r" b="b"/>
              <a:pathLst>
                <a:path w="3552" h="4981" extrusionOk="0">
                  <a:moveTo>
                    <a:pt x="1227" y="160"/>
                  </a:moveTo>
                  <a:lnTo>
                    <a:pt x="1270" y="171"/>
                  </a:lnTo>
                  <a:lnTo>
                    <a:pt x="1323" y="203"/>
                  </a:lnTo>
                  <a:lnTo>
                    <a:pt x="1366" y="256"/>
                  </a:lnTo>
                  <a:lnTo>
                    <a:pt x="1409" y="331"/>
                  </a:lnTo>
                  <a:lnTo>
                    <a:pt x="1451" y="416"/>
                  </a:lnTo>
                  <a:lnTo>
                    <a:pt x="1494" y="523"/>
                  </a:lnTo>
                  <a:lnTo>
                    <a:pt x="1536" y="640"/>
                  </a:lnTo>
                  <a:lnTo>
                    <a:pt x="1568" y="779"/>
                  </a:lnTo>
                  <a:lnTo>
                    <a:pt x="1590" y="875"/>
                  </a:lnTo>
                  <a:lnTo>
                    <a:pt x="1600" y="981"/>
                  </a:lnTo>
                  <a:lnTo>
                    <a:pt x="1600" y="1088"/>
                  </a:lnTo>
                  <a:lnTo>
                    <a:pt x="1579" y="1195"/>
                  </a:lnTo>
                  <a:lnTo>
                    <a:pt x="1430" y="2080"/>
                  </a:lnTo>
                  <a:lnTo>
                    <a:pt x="1430" y="2112"/>
                  </a:lnTo>
                  <a:lnTo>
                    <a:pt x="1451" y="2154"/>
                  </a:lnTo>
                  <a:lnTo>
                    <a:pt x="1483" y="2176"/>
                  </a:lnTo>
                  <a:lnTo>
                    <a:pt x="1515" y="2176"/>
                  </a:lnTo>
                  <a:lnTo>
                    <a:pt x="3093" y="2197"/>
                  </a:lnTo>
                  <a:lnTo>
                    <a:pt x="3157" y="2208"/>
                  </a:lnTo>
                  <a:lnTo>
                    <a:pt x="3211" y="2218"/>
                  </a:lnTo>
                  <a:lnTo>
                    <a:pt x="3253" y="2250"/>
                  </a:lnTo>
                  <a:lnTo>
                    <a:pt x="3296" y="2282"/>
                  </a:lnTo>
                  <a:lnTo>
                    <a:pt x="3339" y="2325"/>
                  </a:lnTo>
                  <a:lnTo>
                    <a:pt x="3360" y="2368"/>
                  </a:lnTo>
                  <a:lnTo>
                    <a:pt x="3381" y="2421"/>
                  </a:lnTo>
                  <a:lnTo>
                    <a:pt x="3392" y="2474"/>
                  </a:lnTo>
                  <a:lnTo>
                    <a:pt x="3381" y="2528"/>
                  </a:lnTo>
                  <a:lnTo>
                    <a:pt x="3371" y="2581"/>
                  </a:lnTo>
                  <a:lnTo>
                    <a:pt x="3339" y="2634"/>
                  </a:lnTo>
                  <a:lnTo>
                    <a:pt x="3307" y="2677"/>
                  </a:lnTo>
                  <a:lnTo>
                    <a:pt x="3264" y="2709"/>
                  </a:lnTo>
                  <a:lnTo>
                    <a:pt x="3211" y="2741"/>
                  </a:lnTo>
                  <a:lnTo>
                    <a:pt x="3157" y="2751"/>
                  </a:lnTo>
                  <a:lnTo>
                    <a:pt x="3104" y="2751"/>
                  </a:lnTo>
                  <a:lnTo>
                    <a:pt x="3083" y="2762"/>
                  </a:lnTo>
                  <a:lnTo>
                    <a:pt x="3051" y="2773"/>
                  </a:lnTo>
                  <a:lnTo>
                    <a:pt x="3040" y="2794"/>
                  </a:lnTo>
                  <a:lnTo>
                    <a:pt x="3029" y="2815"/>
                  </a:lnTo>
                  <a:lnTo>
                    <a:pt x="3029" y="2847"/>
                  </a:lnTo>
                  <a:lnTo>
                    <a:pt x="3029" y="2869"/>
                  </a:lnTo>
                  <a:lnTo>
                    <a:pt x="3051" y="2890"/>
                  </a:lnTo>
                  <a:lnTo>
                    <a:pt x="3072" y="2911"/>
                  </a:lnTo>
                  <a:lnTo>
                    <a:pt x="3147" y="2954"/>
                  </a:lnTo>
                  <a:lnTo>
                    <a:pt x="3200" y="3018"/>
                  </a:lnTo>
                  <a:lnTo>
                    <a:pt x="3232" y="3082"/>
                  </a:lnTo>
                  <a:lnTo>
                    <a:pt x="3243" y="3167"/>
                  </a:lnTo>
                  <a:lnTo>
                    <a:pt x="3232" y="3221"/>
                  </a:lnTo>
                  <a:lnTo>
                    <a:pt x="3221" y="3274"/>
                  </a:lnTo>
                  <a:lnTo>
                    <a:pt x="3189" y="3327"/>
                  </a:lnTo>
                  <a:lnTo>
                    <a:pt x="3157" y="3359"/>
                  </a:lnTo>
                  <a:lnTo>
                    <a:pt x="3115" y="3402"/>
                  </a:lnTo>
                  <a:lnTo>
                    <a:pt x="3072" y="3423"/>
                  </a:lnTo>
                  <a:lnTo>
                    <a:pt x="3019" y="3434"/>
                  </a:lnTo>
                  <a:lnTo>
                    <a:pt x="2965" y="3445"/>
                  </a:lnTo>
                  <a:lnTo>
                    <a:pt x="2933" y="3445"/>
                  </a:lnTo>
                  <a:lnTo>
                    <a:pt x="2912" y="3466"/>
                  </a:lnTo>
                  <a:lnTo>
                    <a:pt x="2891" y="3477"/>
                  </a:lnTo>
                  <a:lnTo>
                    <a:pt x="2880" y="3509"/>
                  </a:lnTo>
                  <a:lnTo>
                    <a:pt x="2880" y="3530"/>
                  </a:lnTo>
                  <a:lnTo>
                    <a:pt x="2891" y="3562"/>
                  </a:lnTo>
                  <a:lnTo>
                    <a:pt x="2901" y="3583"/>
                  </a:lnTo>
                  <a:lnTo>
                    <a:pt x="2923" y="3594"/>
                  </a:lnTo>
                  <a:lnTo>
                    <a:pt x="2997" y="3637"/>
                  </a:lnTo>
                  <a:lnTo>
                    <a:pt x="3051" y="3701"/>
                  </a:lnTo>
                  <a:lnTo>
                    <a:pt x="3083" y="3775"/>
                  </a:lnTo>
                  <a:lnTo>
                    <a:pt x="3093" y="3860"/>
                  </a:lnTo>
                  <a:lnTo>
                    <a:pt x="3093" y="3914"/>
                  </a:lnTo>
                  <a:lnTo>
                    <a:pt x="3072" y="3967"/>
                  </a:lnTo>
                  <a:lnTo>
                    <a:pt x="3051" y="4010"/>
                  </a:lnTo>
                  <a:lnTo>
                    <a:pt x="3008" y="4052"/>
                  </a:lnTo>
                  <a:lnTo>
                    <a:pt x="2976" y="4084"/>
                  </a:lnTo>
                  <a:lnTo>
                    <a:pt x="2923" y="4106"/>
                  </a:lnTo>
                  <a:lnTo>
                    <a:pt x="2869" y="4127"/>
                  </a:lnTo>
                  <a:lnTo>
                    <a:pt x="2816" y="4127"/>
                  </a:lnTo>
                  <a:lnTo>
                    <a:pt x="2784" y="4138"/>
                  </a:lnTo>
                  <a:lnTo>
                    <a:pt x="2763" y="4148"/>
                  </a:lnTo>
                  <a:lnTo>
                    <a:pt x="2741" y="4170"/>
                  </a:lnTo>
                  <a:lnTo>
                    <a:pt x="2731" y="4191"/>
                  </a:lnTo>
                  <a:lnTo>
                    <a:pt x="2731" y="4223"/>
                  </a:lnTo>
                  <a:lnTo>
                    <a:pt x="2741" y="4244"/>
                  </a:lnTo>
                  <a:lnTo>
                    <a:pt x="2763" y="4266"/>
                  </a:lnTo>
                  <a:lnTo>
                    <a:pt x="2784" y="4287"/>
                  </a:lnTo>
                  <a:lnTo>
                    <a:pt x="2848" y="4330"/>
                  </a:lnTo>
                  <a:lnTo>
                    <a:pt x="2901" y="4383"/>
                  </a:lnTo>
                  <a:lnTo>
                    <a:pt x="2933" y="4458"/>
                  </a:lnTo>
                  <a:lnTo>
                    <a:pt x="2944" y="4543"/>
                  </a:lnTo>
                  <a:lnTo>
                    <a:pt x="2944" y="4596"/>
                  </a:lnTo>
                  <a:lnTo>
                    <a:pt x="2923" y="4650"/>
                  </a:lnTo>
                  <a:lnTo>
                    <a:pt x="2901" y="4692"/>
                  </a:lnTo>
                  <a:lnTo>
                    <a:pt x="2869" y="4735"/>
                  </a:lnTo>
                  <a:lnTo>
                    <a:pt x="2827" y="4767"/>
                  </a:lnTo>
                  <a:lnTo>
                    <a:pt x="2773" y="4799"/>
                  </a:lnTo>
                  <a:lnTo>
                    <a:pt x="2731" y="4810"/>
                  </a:lnTo>
                  <a:lnTo>
                    <a:pt x="2667" y="4820"/>
                  </a:lnTo>
                  <a:lnTo>
                    <a:pt x="630" y="4788"/>
                  </a:lnTo>
                  <a:lnTo>
                    <a:pt x="566" y="4788"/>
                  </a:lnTo>
                  <a:lnTo>
                    <a:pt x="502" y="4767"/>
                  </a:lnTo>
                  <a:lnTo>
                    <a:pt x="449" y="4735"/>
                  </a:lnTo>
                  <a:lnTo>
                    <a:pt x="395" y="4703"/>
                  </a:lnTo>
                  <a:lnTo>
                    <a:pt x="321" y="4650"/>
                  </a:lnTo>
                  <a:lnTo>
                    <a:pt x="225" y="4618"/>
                  </a:lnTo>
                  <a:lnTo>
                    <a:pt x="204" y="4607"/>
                  </a:lnTo>
                  <a:lnTo>
                    <a:pt x="182" y="4586"/>
                  </a:lnTo>
                  <a:lnTo>
                    <a:pt x="172" y="4564"/>
                  </a:lnTo>
                  <a:lnTo>
                    <a:pt x="161" y="4543"/>
                  </a:lnTo>
                  <a:lnTo>
                    <a:pt x="161" y="2346"/>
                  </a:lnTo>
                  <a:lnTo>
                    <a:pt x="172" y="2314"/>
                  </a:lnTo>
                  <a:lnTo>
                    <a:pt x="705" y="1376"/>
                  </a:lnTo>
                  <a:lnTo>
                    <a:pt x="801" y="1195"/>
                  </a:lnTo>
                  <a:lnTo>
                    <a:pt x="875" y="1013"/>
                  </a:lnTo>
                  <a:lnTo>
                    <a:pt x="929" y="832"/>
                  </a:lnTo>
                  <a:lnTo>
                    <a:pt x="982" y="640"/>
                  </a:lnTo>
                  <a:lnTo>
                    <a:pt x="1025" y="363"/>
                  </a:lnTo>
                  <a:lnTo>
                    <a:pt x="1025" y="352"/>
                  </a:lnTo>
                  <a:lnTo>
                    <a:pt x="1035" y="331"/>
                  </a:lnTo>
                  <a:lnTo>
                    <a:pt x="1057" y="278"/>
                  </a:lnTo>
                  <a:lnTo>
                    <a:pt x="1067" y="246"/>
                  </a:lnTo>
                  <a:lnTo>
                    <a:pt x="1089" y="214"/>
                  </a:lnTo>
                  <a:lnTo>
                    <a:pt x="1131" y="182"/>
                  </a:lnTo>
                  <a:lnTo>
                    <a:pt x="1163" y="171"/>
                  </a:lnTo>
                  <a:lnTo>
                    <a:pt x="1227" y="160"/>
                  </a:lnTo>
                  <a:close/>
                  <a:moveTo>
                    <a:pt x="1174" y="0"/>
                  </a:moveTo>
                  <a:lnTo>
                    <a:pt x="1121" y="11"/>
                  </a:lnTo>
                  <a:lnTo>
                    <a:pt x="1057" y="43"/>
                  </a:lnTo>
                  <a:lnTo>
                    <a:pt x="993" y="86"/>
                  </a:lnTo>
                  <a:lnTo>
                    <a:pt x="950" y="128"/>
                  </a:lnTo>
                  <a:lnTo>
                    <a:pt x="918" y="182"/>
                  </a:lnTo>
                  <a:lnTo>
                    <a:pt x="897" y="235"/>
                  </a:lnTo>
                  <a:lnTo>
                    <a:pt x="886" y="278"/>
                  </a:lnTo>
                  <a:lnTo>
                    <a:pt x="865" y="331"/>
                  </a:lnTo>
                  <a:lnTo>
                    <a:pt x="822" y="608"/>
                  </a:lnTo>
                  <a:lnTo>
                    <a:pt x="779" y="789"/>
                  </a:lnTo>
                  <a:lnTo>
                    <a:pt x="726" y="960"/>
                  </a:lnTo>
                  <a:lnTo>
                    <a:pt x="651" y="1131"/>
                  </a:lnTo>
                  <a:lnTo>
                    <a:pt x="566" y="1291"/>
                  </a:lnTo>
                  <a:lnTo>
                    <a:pt x="33" y="2229"/>
                  </a:lnTo>
                  <a:lnTo>
                    <a:pt x="12" y="2293"/>
                  </a:lnTo>
                  <a:lnTo>
                    <a:pt x="1" y="2346"/>
                  </a:lnTo>
                  <a:lnTo>
                    <a:pt x="1" y="4543"/>
                  </a:lnTo>
                  <a:lnTo>
                    <a:pt x="1" y="4586"/>
                  </a:lnTo>
                  <a:lnTo>
                    <a:pt x="12" y="4618"/>
                  </a:lnTo>
                  <a:lnTo>
                    <a:pt x="54" y="4692"/>
                  </a:lnTo>
                  <a:lnTo>
                    <a:pt x="108" y="4735"/>
                  </a:lnTo>
                  <a:lnTo>
                    <a:pt x="150" y="4756"/>
                  </a:lnTo>
                  <a:lnTo>
                    <a:pt x="182" y="4767"/>
                  </a:lnTo>
                  <a:lnTo>
                    <a:pt x="246" y="4788"/>
                  </a:lnTo>
                  <a:lnTo>
                    <a:pt x="289" y="4820"/>
                  </a:lnTo>
                  <a:lnTo>
                    <a:pt x="374" y="4874"/>
                  </a:lnTo>
                  <a:lnTo>
                    <a:pt x="449" y="4916"/>
                  </a:lnTo>
                  <a:lnTo>
                    <a:pt x="534" y="4948"/>
                  </a:lnTo>
                  <a:lnTo>
                    <a:pt x="630" y="4948"/>
                  </a:lnTo>
                  <a:lnTo>
                    <a:pt x="2667" y="4980"/>
                  </a:lnTo>
                  <a:lnTo>
                    <a:pt x="2763" y="4969"/>
                  </a:lnTo>
                  <a:lnTo>
                    <a:pt x="2837" y="4948"/>
                  </a:lnTo>
                  <a:lnTo>
                    <a:pt x="2912" y="4905"/>
                  </a:lnTo>
                  <a:lnTo>
                    <a:pt x="2976" y="4852"/>
                  </a:lnTo>
                  <a:lnTo>
                    <a:pt x="3029" y="4788"/>
                  </a:lnTo>
                  <a:lnTo>
                    <a:pt x="3072" y="4714"/>
                  </a:lnTo>
                  <a:lnTo>
                    <a:pt x="3104" y="4628"/>
                  </a:lnTo>
                  <a:lnTo>
                    <a:pt x="3115" y="4543"/>
                  </a:lnTo>
                  <a:lnTo>
                    <a:pt x="3104" y="4458"/>
                  </a:lnTo>
                  <a:lnTo>
                    <a:pt x="3083" y="4383"/>
                  </a:lnTo>
                  <a:lnTo>
                    <a:pt x="3051" y="4319"/>
                  </a:lnTo>
                  <a:lnTo>
                    <a:pt x="2997" y="4255"/>
                  </a:lnTo>
                  <a:lnTo>
                    <a:pt x="3051" y="4223"/>
                  </a:lnTo>
                  <a:lnTo>
                    <a:pt x="3104" y="4180"/>
                  </a:lnTo>
                  <a:lnTo>
                    <a:pt x="3147" y="4138"/>
                  </a:lnTo>
                  <a:lnTo>
                    <a:pt x="3179" y="4095"/>
                  </a:lnTo>
                  <a:lnTo>
                    <a:pt x="3211" y="4042"/>
                  </a:lnTo>
                  <a:lnTo>
                    <a:pt x="3232" y="3978"/>
                  </a:lnTo>
                  <a:lnTo>
                    <a:pt x="3253" y="3924"/>
                  </a:lnTo>
                  <a:lnTo>
                    <a:pt x="3253" y="3860"/>
                  </a:lnTo>
                  <a:lnTo>
                    <a:pt x="3253" y="3775"/>
                  </a:lnTo>
                  <a:lnTo>
                    <a:pt x="3232" y="3701"/>
                  </a:lnTo>
                  <a:lnTo>
                    <a:pt x="3189" y="3626"/>
                  </a:lnTo>
                  <a:lnTo>
                    <a:pt x="3147" y="3562"/>
                  </a:lnTo>
                  <a:lnTo>
                    <a:pt x="3200" y="3530"/>
                  </a:lnTo>
                  <a:lnTo>
                    <a:pt x="3253" y="3498"/>
                  </a:lnTo>
                  <a:lnTo>
                    <a:pt x="3296" y="3455"/>
                  </a:lnTo>
                  <a:lnTo>
                    <a:pt x="3328" y="3402"/>
                  </a:lnTo>
                  <a:lnTo>
                    <a:pt x="3360" y="3349"/>
                  </a:lnTo>
                  <a:lnTo>
                    <a:pt x="3381" y="3295"/>
                  </a:lnTo>
                  <a:lnTo>
                    <a:pt x="3392" y="3231"/>
                  </a:lnTo>
                  <a:lnTo>
                    <a:pt x="3403" y="3167"/>
                  </a:lnTo>
                  <a:lnTo>
                    <a:pt x="3392" y="3093"/>
                  </a:lnTo>
                  <a:lnTo>
                    <a:pt x="3371" y="3007"/>
                  </a:lnTo>
                  <a:lnTo>
                    <a:pt x="3339" y="2943"/>
                  </a:lnTo>
                  <a:lnTo>
                    <a:pt x="3296" y="2879"/>
                  </a:lnTo>
                  <a:lnTo>
                    <a:pt x="3360" y="2837"/>
                  </a:lnTo>
                  <a:lnTo>
                    <a:pt x="3424" y="2783"/>
                  </a:lnTo>
                  <a:lnTo>
                    <a:pt x="3477" y="2719"/>
                  </a:lnTo>
                  <a:lnTo>
                    <a:pt x="3520" y="2645"/>
                  </a:lnTo>
                  <a:lnTo>
                    <a:pt x="3541" y="2560"/>
                  </a:lnTo>
                  <a:lnTo>
                    <a:pt x="3552" y="2474"/>
                  </a:lnTo>
                  <a:lnTo>
                    <a:pt x="3541" y="2389"/>
                  </a:lnTo>
                  <a:lnTo>
                    <a:pt x="3509" y="2304"/>
                  </a:lnTo>
                  <a:lnTo>
                    <a:pt x="3467" y="2229"/>
                  </a:lnTo>
                  <a:lnTo>
                    <a:pt x="3413" y="2165"/>
                  </a:lnTo>
                  <a:lnTo>
                    <a:pt x="3349" y="2112"/>
                  </a:lnTo>
                  <a:lnTo>
                    <a:pt x="3275" y="2080"/>
                  </a:lnTo>
                  <a:lnTo>
                    <a:pt x="3189" y="2048"/>
                  </a:lnTo>
                  <a:lnTo>
                    <a:pt x="3104" y="2037"/>
                  </a:lnTo>
                  <a:lnTo>
                    <a:pt x="1600" y="2016"/>
                  </a:lnTo>
                  <a:lnTo>
                    <a:pt x="1739" y="1216"/>
                  </a:lnTo>
                  <a:lnTo>
                    <a:pt x="1760" y="1099"/>
                  </a:lnTo>
                  <a:lnTo>
                    <a:pt x="1760" y="971"/>
                  </a:lnTo>
                  <a:lnTo>
                    <a:pt x="1750" y="853"/>
                  </a:lnTo>
                  <a:lnTo>
                    <a:pt x="1728" y="736"/>
                  </a:lnTo>
                  <a:lnTo>
                    <a:pt x="1675" y="565"/>
                  </a:lnTo>
                  <a:lnTo>
                    <a:pt x="1622" y="416"/>
                  </a:lnTo>
                  <a:lnTo>
                    <a:pt x="1568" y="288"/>
                  </a:lnTo>
                  <a:lnTo>
                    <a:pt x="1515" y="192"/>
                  </a:lnTo>
                  <a:lnTo>
                    <a:pt x="1451" y="107"/>
                  </a:lnTo>
                  <a:lnTo>
                    <a:pt x="1377" y="54"/>
                  </a:lnTo>
                  <a:lnTo>
                    <a:pt x="1302" y="11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1464960" y="3785984"/>
              <a:ext cx="111479" cy="178957"/>
            </a:xfrm>
            <a:custGeom>
              <a:avLst/>
              <a:gdLst/>
              <a:ahLst/>
              <a:cxnLst/>
              <a:rect l="l" t="t" r="r" b="b"/>
              <a:pathLst>
                <a:path w="1814" h="2912" extrusionOk="0">
                  <a:moveTo>
                    <a:pt x="1568" y="160"/>
                  </a:moveTo>
                  <a:lnTo>
                    <a:pt x="1600" y="171"/>
                  </a:lnTo>
                  <a:lnTo>
                    <a:pt x="1621" y="181"/>
                  </a:lnTo>
                  <a:lnTo>
                    <a:pt x="1643" y="203"/>
                  </a:lnTo>
                  <a:lnTo>
                    <a:pt x="1643" y="235"/>
                  </a:lnTo>
                  <a:lnTo>
                    <a:pt x="1653" y="2677"/>
                  </a:lnTo>
                  <a:lnTo>
                    <a:pt x="1643" y="2698"/>
                  </a:lnTo>
                  <a:lnTo>
                    <a:pt x="1632" y="2719"/>
                  </a:lnTo>
                  <a:lnTo>
                    <a:pt x="1611" y="2741"/>
                  </a:lnTo>
                  <a:lnTo>
                    <a:pt x="1579" y="2751"/>
                  </a:lnTo>
                  <a:lnTo>
                    <a:pt x="235" y="2751"/>
                  </a:lnTo>
                  <a:lnTo>
                    <a:pt x="214" y="2741"/>
                  </a:lnTo>
                  <a:lnTo>
                    <a:pt x="182" y="2730"/>
                  </a:lnTo>
                  <a:lnTo>
                    <a:pt x="171" y="2709"/>
                  </a:lnTo>
                  <a:lnTo>
                    <a:pt x="160" y="2677"/>
                  </a:lnTo>
                  <a:lnTo>
                    <a:pt x="160" y="235"/>
                  </a:lnTo>
                  <a:lnTo>
                    <a:pt x="160" y="213"/>
                  </a:lnTo>
                  <a:lnTo>
                    <a:pt x="182" y="192"/>
                  </a:lnTo>
                  <a:lnTo>
                    <a:pt x="203" y="171"/>
                  </a:lnTo>
                  <a:lnTo>
                    <a:pt x="235" y="171"/>
                  </a:lnTo>
                  <a:lnTo>
                    <a:pt x="1568" y="160"/>
                  </a:lnTo>
                  <a:close/>
                  <a:moveTo>
                    <a:pt x="1568" y="0"/>
                  </a:moveTo>
                  <a:lnTo>
                    <a:pt x="235" y="11"/>
                  </a:lnTo>
                  <a:lnTo>
                    <a:pt x="182" y="11"/>
                  </a:lnTo>
                  <a:lnTo>
                    <a:pt x="139" y="21"/>
                  </a:lnTo>
                  <a:lnTo>
                    <a:pt x="97" y="43"/>
                  </a:lnTo>
                  <a:lnTo>
                    <a:pt x="65" y="75"/>
                  </a:lnTo>
                  <a:lnTo>
                    <a:pt x="33" y="107"/>
                  </a:lnTo>
                  <a:lnTo>
                    <a:pt x="11" y="149"/>
                  </a:lnTo>
                  <a:lnTo>
                    <a:pt x="1" y="192"/>
                  </a:lnTo>
                  <a:lnTo>
                    <a:pt x="1" y="235"/>
                  </a:lnTo>
                  <a:lnTo>
                    <a:pt x="1" y="2677"/>
                  </a:lnTo>
                  <a:lnTo>
                    <a:pt x="11" y="2719"/>
                  </a:lnTo>
                  <a:lnTo>
                    <a:pt x="22" y="2762"/>
                  </a:lnTo>
                  <a:lnTo>
                    <a:pt x="43" y="2805"/>
                  </a:lnTo>
                  <a:lnTo>
                    <a:pt x="75" y="2847"/>
                  </a:lnTo>
                  <a:lnTo>
                    <a:pt x="107" y="2869"/>
                  </a:lnTo>
                  <a:lnTo>
                    <a:pt x="150" y="2890"/>
                  </a:lnTo>
                  <a:lnTo>
                    <a:pt x="192" y="2900"/>
                  </a:lnTo>
                  <a:lnTo>
                    <a:pt x="235" y="2911"/>
                  </a:lnTo>
                  <a:lnTo>
                    <a:pt x="1579" y="2911"/>
                  </a:lnTo>
                  <a:lnTo>
                    <a:pt x="1621" y="2900"/>
                  </a:lnTo>
                  <a:lnTo>
                    <a:pt x="1664" y="2890"/>
                  </a:lnTo>
                  <a:lnTo>
                    <a:pt x="1707" y="2869"/>
                  </a:lnTo>
                  <a:lnTo>
                    <a:pt x="1739" y="2837"/>
                  </a:lnTo>
                  <a:lnTo>
                    <a:pt x="1771" y="2805"/>
                  </a:lnTo>
                  <a:lnTo>
                    <a:pt x="1792" y="2762"/>
                  </a:lnTo>
                  <a:lnTo>
                    <a:pt x="1813" y="2719"/>
                  </a:lnTo>
                  <a:lnTo>
                    <a:pt x="1813" y="2677"/>
                  </a:lnTo>
                  <a:lnTo>
                    <a:pt x="1803" y="235"/>
                  </a:lnTo>
                  <a:lnTo>
                    <a:pt x="1803" y="192"/>
                  </a:lnTo>
                  <a:lnTo>
                    <a:pt x="1792" y="149"/>
                  </a:lnTo>
                  <a:lnTo>
                    <a:pt x="1771" y="107"/>
                  </a:lnTo>
                  <a:lnTo>
                    <a:pt x="1739" y="75"/>
                  </a:lnTo>
                  <a:lnTo>
                    <a:pt x="1707" y="43"/>
                  </a:lnTo>
                  <a:lnTo>
                    <a:pt x="1664" y="21"/>
                  </a:lnTo>
                  <a:lnTo>
                    <a:pt x="1621" y="1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1733646" y="3831830"/>
              <a:ext cx="53159" cy="9894"/>
            </a:xfrm>
            <a:custGeom>
              <a:avLst/>
              <a:gdLst/>
              <a:ahLst/>
              <a:cxnLst/>
              <a:rect l="l" t="t" r="r" b="b"/>
              <a:pathLst>
                <a:path w="865" h="161" extrusionOk="0">
                  <a:moveTo>
                    <a:pt x="75" y="0"/>
                  </a:moveTo>
                  <a:lnTo>
                    <a:pt x="43" y="11"/>
                  </a:lnTo>
                  <a:lnTo>
                    <a:pt x="22" y="32"/>
                  </a:lnTo>
                  <a:lnTo>
                    <a:pt x="1" y="54"/>
                  </a:lnTo>
                  <a:lnTo>
                    <a:pt x="1" y="86"/>
                  </a:lnTo>
                  <a:lnTo>
                    <a:pt x="1" y="118"/>
                  </a:lnTo>
                  <a:lnTo>
                    <a:pt x="22" y="139"/>
                  </a:lnTo>
                  <a:lnTo>
                    <a:pt x="43" y="160"/>
                  </a:lnTo>
                  <a:lnTo>
                    <a:pt x="811" y="160"/>
                  </a:lnTo>
                  <a:lnTo>
                    <a:pt x="832" y="139"/>
                  </a:lnTo>
                  <a:lnTo>
                    <a:pt x="854" y="118"/>
                  </a:lnTo>
                  <a:lnTo>
                    <a:pt x="864" y="86"/>
                  </a:lnTo>
                  <a:lnTo>
                    <a:pt x="854" y="54"/>
                  </a:lnTo>
                  <a:lnTo>
                    <a:pt x="832" y="32"/>
                  </a:lnTo>
                  <a:lnTo>
                    <a:pt x="811" y="11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1724489" y="3874419"/>
              <a:ext cx="53159" cy="9894"/>
            </a:xfrm>
            <a:custGeom>
              <a:avLst/>
              <a:gdLst/>
              <a:ahLst/>
              <a:cxnLst/>
              <a:rect l="l" t="t" r="r" b="b"/>
              <a:pathLst>
                <a:path w="865" h="161" extrusionOk="0">
                  <a:moveTo>
                    <a:pt x="43" y="1"/>
                  </a:moveTo>
                  <a:lnTo>
                    <a:pt x="22" y="22"/>
                  </a:lnTo>
                  <a:lnTo>
                    <a:pt x="0" y="43"/>
                  </a:lnTo>
                  <a:lnTo>
                    <a:pt x="0" y="75"/>
                  </a:lnTo>
                  <a:lnTo>
                    <a:pt x="0" y="107"/>
                  </a:lnTo>
                  <a:lnTo>
                    <a:pt x="22" y="139"/>
                  </a:lnTo>
                  <a:lnTo>
                    <a:pt x="43" y="150"/>
                  </a:lnTo>
                  <a:lnTo>
                    <a:pt x="75" y="161"/>
                  </a:lnTo>
                  <a:lnTo>
                    <a:pt x="779" y="161"/>
                  </a:lnTo>
                  <a:lnTo>
                    <a:pt x="811" y="150"/>
                  </a:lnTo>
                  <a:lnTo>
                    <a:pt x="843" y="139"/>
                  </a:lnTo>
                  <a:lnTo>
                    <a:pt x="853" y="107"/>
                  </a:lnTo>
                  <a:lnTo>
                    <a:pt x="864" y="75"/>
                  </a:lnTo>
                  <a:lnTo>
                    <a:pt x="853" y="43"/>
                  </a:lnTo>
                  <a:lnTo>
                    <a:pt x="843" y="22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1715332" y="3916393"/>
              <a:ext cx="53097" cy="9894"/>
            </a:xfrm>
            <a:custGeom>
              <a:avLst/>
              <a:gdLst/>
              <a:ahLst/>
              <a:cxnLst/>
              <a:rect l="l" t="t" r="r" b="b"/>
              <a:pathLst>
                <a:path w="864" h="161" extrusionOk="0">
                  <a:moveTo>
                    <a:pt x="85" y="0"/>
                  </a:moveTo>
                  <a:lnTo>
                    <a:pt x="53" y="11"/>
                  </a:lnTo>
                  <a:lnTo>
                    <a:pt x="21" y="21"/>
                  </a:lnTo>
                  <a:lnTo>
                    <a:pt x="11" y="53"/>
                  </a:lnTo>
                  <a:lnTo>
                    <a:pt x="0" y="85"/>
                  </a:lnTo>
                  <a:lnTo>
                    <a:pt x="11" y="117"/>
                  </a:lnTo>
                  <a:lnTo>
                    <a:pt x="21" y="139"/>
                  </a:lnTo>
                  <a:lnTo>
                    <a:pt x="53" y="160"/>
                  </a:lnTo>
                  <a:lnTo>
                    <a:pt x="821" y="160"/>
                  </a:lnTo>
                  <a:lnTo>
                    <a:pt x="842" y="139"/>
                  </a:lnTo>
                  <a:lnTo>
                    <a:pt x="864" y="117"/>
                  </a:lnTo>
                  <a:lnTo>
                    <a:pt x="864" y="85"/>
                  </a:lnTo>
                  <a:lnTo>
                    <a:pt x="864" y="53"/>
                  </a:lnTo>
                  <a:lnTo>
                    <a:pt x="842" y="21"/>
                  </a:lnTo>
                  <a:lnTo>
                    <a:pt x="821" y="11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2" name="Google Shape;362;p43"/>
          <p:cNvGrpSpPr/>
          <p:nvPr/>
        </p:nvGrpSpPr>
        <p:grpSpPr>
          <a:xfrm>
            <a:off x="6344675" y="1933106"/>
            <a:ext cx="236602" cy="306107"/>
            <a:chOff x="8024906" y="3662764"/>
            <a:chExt cx="236602" cy="306107"/>
          </a:xfrm>
        </p:grpSpPr>
        <p:sp>
          <p:nvSpPr>
            <p:cNvPr id="363" name="Google Shape;363;p43"/>
            <p:cNvSpPr/>
            <p:nvPr/>
          </p:nvSpPr>
          <p:spPr>
            <a:xfrm>
              <a:off x="8024906" y="3662764"/>
              <a:ext cx="236602" cy="306107"/>
            </a:xfrm>
            <a:custGeom>
              <a:avLst/>
              <a:gdLst/>
              <a:ahLst/>
              <a:cxnLst/>
              <a:rect l="l" t="t" r="r" b="b"/>
              <a:pathLst>
                <a:path w="3850" h="4981" extrusionOk="0">
                  <a:moveTo>
                    <a:pt x="3509" y="160"/>
                  </a:moveTo>
                  <a:lnTo>
                    <a:pt x="3551" y="182"/>
                  </a:lnTo>
                  <a:lnTo>
                    <a:pt x="3583" y="203"/>
                  </a:lnTo>
                  <a:lnTo>
                    <a:pt x="3626" y="224"/>
                  </a:lnTo>
                  <a:lnTo>
                    <a:pt x="3647" y="256"/>
                  </a:lnTo>
                  <a:lnTo>
                    <a:pt x="3669" y="299"/>
                  </a:lnTo>
                  <a:lnTo>
                    <a:pt x="3679" y="342"/>
                  </a:lnTo>
                  <a:lnTo>
                    <a:pt x="3690" y="384"/>
                  </a:lnTo>
                  <a:lnTo>
                    <a:pt x="3690" y="4586"/>
                  </a:lnTo>
                  <a:lnTo>
                    <a:pt x="3679" y="4639"/>
                  </a:lnTo>
                  <a:lnTo>
                    <a:pt x="3669" y="4682"/>
                  </a:lnTo>
                  <a:lnTo>
                    <a:pt x="3647" y="4714"/>
                  </a:lnTo>
                  <a:lnTo>
                    <a:pt x="3626" y="4756"/>
                  </a:lnTo>
                  <a:lnTo>
                    <a:pt x="3583" y="4778"/>
                  </a:lnTo>
                  <a:lnTo>
                    <a:pt x="3551" y="4799"/>
                  </a:lnTo>
                  <a:lnTo>
                    <a:pt x="3509" y="4810"/>
                  </a:lnTo>
                  <a:lnTo>
                    <a:pt x="3455" y="4820"/>
                  </a:lnTo>
                  <a:lnTo>
                    <a:pt x="384" y="4820"/>
                  </a:lnTo>
                  <a:lnTo>
                    <a:pt x="341" y="4810"/>
                  </a:lnTo>
                  <a:lnTo>
                    <a:pt x="299" y="4799"/>
                  </a:lnTo>
                  <a:lnTo>
                    <a:pt x="256" y="4778"/>
                  </a:lnTo>
                  <a:lnTo>
                    <a:pt x="224" y="4756"/>
                  </a:lnTo>
                  <a:lnTo>
                    <a:pt x="203" y="4714"/>
                  </a:lnTo>
                  <a:lnTo>
                    <a:pt x="182" y="4682"/>
                  </a:lnTo>
                  <a:lnTo>
                    <a:pt x="160" y="4639"/>
                  </a:lnTo>
                  <a:lnTo>
                    <a:pt x="160" y="4586"/>
                  </a:lnTo>
                  <a:lnTo>
                    <a:pt x="160" y="384"/>
                  </a:lnTo>
                  <a:lnTo>
                    <a:pt x="160" y="342"/>
                  </a:lnTo>
                  <a:lnTo>
                    <a:pt x="182" y="299"/>
                  </a:lnTo>
                  <a:lnTo>
                    <a:pt x="203" y="256"/>
                  </a:lnTo>
                  <a:lnTo>
                    <a:pt x="224" y="224"/>
                  </a:lnTo>
                  <a:lnTo>
                    <a:pt x="256" y="203"/>
                  </a:lnTo>
                  <a:lnTo>
                    <a:pt x="299" y="182"/>
                  </a:lnTo>
                  <a:lnTo>
                    <a:pt x="341" y="160"/>
                  </a:lnTo>
                  <a:close/>
                  <a:moveTo>
                    <a:pt x="384" y="0"/>
                  </a:moveTo>
                  <a:lnTo>
                    <a:pt x="309" y="11"/>
                  </a:lnTo>
                  <a:lnTo>
                    <a:pt x="235" y="32"/>
                  </a:lnTo>
                  <a:lnTo>
                    <a:pt x="171" y="64"/>
                  </a:lnTo>
                  <a:lnTo>
                    <a:pt x="118" y="118"/>
                  </a:lnTo>
                  <a:lnTo>
                    <a:pt x="64" y="171"/>
                  </a:lnTo>
                  <a:lnTo>
                    <a:pt x="32" y="235"/>
                  </a:lnTo>
                  <a:lnTo>
                    <a:pt x="11" y="310"/>
                  </a:lnTo>
                  <a:lnTo>
                    <a:pt x="0" y="384"/>
                  </a:lnTo>
                  <a:lnTo>
                    <a:pt x="0" y="4586"/>
                  </a:lnTo>
                  <a:lnTo>
                    <a:pt x="11" y="4671"/>
                  </a:lnTo>
                  <a:lnTo>
                    <a:pt x="32" y="4746"/>
                  </a:lnTo>
                  <a:lnTo>
                    <a:pt x="64" y="4810"/>
                  </a:lnTo>
                  <a:lnTo>
                    <a:pt x="118" y="4863"/>
                  </a:lnTo>
                  <a:lnTo>
                    <a:pt x="171" y="4916"/>
                  </a:lnTo>
                  <a:lnTo>
                    <a:pt x="235" y="4948"/>
                  </a:lnTo>
                  <a:lnTo>
                    <a:pt x="309" y="4969"/>
                  </a:lnTo>
                  <a:lnTo>
                    <a:pt x="384" y="4980"/>
                  </a:lnTo>
                  <a:lnTo>
                    <a:pt x="3455" y="4980"/>
                  </a:lnTo>
                  <a:lnTo>
                    <a:pt x="3541" y="4969"/>
                  </a:lnTo>
                  <a:lnTo>
                    <a:pt x="3615" y="4948"/>
                  </a:lnTo>
                  <a:lnTo>
                    <a:pt x="3679" y="4916"/>
                  </a:lnTo>
                  <a:lnTo>
                    <a:pt x="3732" y="4863"/>
                  </a:lnTo>
                  <a:lnTo>
                    <a:pt x="3786" y="4810"/>
                  </a:lnTo>
                  <a:lnTo>
                    <a:pt x="3818" y="4746"/>
                  </a:lnTo>
                  <a:lnTo>
                    <a:pt x="3839" y="4671"/>
                  </a:lnTo>
                  <a:lnTo>
                    <a:pt x="3850" y="4586"/>
                  </a:lnTo>
                  <a:lnTo>
                    <a:pt x="3850" y="384"/>
                  </a:lnTo>
                  <a:lnTo>
                    <a:pt x="3839" y="310"/>
                  </a:lnTo>
                  <a:lnTo>
                    <a:pt x="3818" y="235"/>
                  </a:lnTo>
                  <a:lnTo>
                    <a:pt x="3786" y="171"/>
                  </a:lnTo>
                  <a:lnTo>
                    <a:pt x="3732" y="118"/>
                  </a:lnTo>
                  <a:lnTo>
                    <a:pt x="3679" y="64"/>
                  </a:lnTo>
                  <a:lnTo>
                    <a:pt x="3615" y="32"/>
                  </a:lnTo>
                  <a:lnTo>
                    <a:pt x="3541" y="11"/>
                  </a:lnTo>
                  <a:lnTo>
                    <a:pt x="34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8056987" y="3662764"/>
              <a:ext cx="172443" cy="39393"/>
            </a:xfrm>
            <a:custGeom>
              <a:avLst/>
              <a:gdLst/>
              <a:ahLst/>
              <a:cxnLst/>
              <a:rect l="l" t="t" r="r" b="b"/>
              <a:pathLst>
                <a:path w="2806" h="641" extrusionOk="0">
                  <a:moveTo>
                    <a:pt x="2645" y="160"/>
                  </a:moveTo>
                  <a:lnTo>
                    <a:pt x="2645" y="480"/>
                  </a:lnTo>
                  <a:lnTo>
                    <a:pt x="161" y="480"/>
                  </a:lnTo>
                  <a:lnTo>
                    <a:pt x="161" y="160"/>
                  </a:lnTo>
                  <a:close/>
                  <a:moveTo>
                    <a:pt x="75" y="0"/>
                  </a:moveTo>
                  <a:lnTo>
                    <a:pt x="43" y="11"/>
                  </a:lnTo>
                  <a:lnTo>
                    <a:pt x="22" y="22"/>
                  </a:lnTo>
                  <a:lnTo>
                    <a:pt x="1" y="54"/>
                  </a:lnTo>
                  <a:lnTo>
                    <a:pt x="1" y="86"/>
                  </a:lnTo>
                  <a:lnTo>
                    <a:pt x="1" y="565"/>
                  </a:lnTo>
                  <a:lnTo>
                    <a:pt x="1" y="597"/>
                  </a:lnTo>
                  <a:lnTo>
                    <a:pt x="22" y="619"/>
                  </a:lnTo>
                  <a:lnTo>
                    <a:pt x="43" y="640"/>
                  </a:lnTo>
                  <a:lnTo>
                    <a:pt x="2752" y="640"/>
                  </a:lnTo>
                  <a:lnTo>
                    <a:pt x="2784" y="619"/>
                  </a:lnTo>
                  <a:lnTo>
                    <a:pt x="2795" y="597"/>
                  </a:lnTo>
                  <a:lnTo>
                    <a:pt x="2805" y="565"/>
                  </a:lnTo>
                  <a:lnTo>
                    <a:pt x="2805" y="86"/>
                  </a:lnTo>
                  <a:lnTo>
                    <a:pt x="2795" y="54"/>
                  </a:lnTo>
                  <a:lnTo>
                    <a:pt x="2784" y="22"/>
                  </a:lnTo>
                  <a:lnTo>
                    <a:pt x="2752" y="1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8070138" y="3747942"/>
              <a:ext cx="47197" cy="35460"/>
            </a:xfrm>
            <a:custGeom>
              <a:avLst/>
              <a:gdLst/>
              <a:ahLst/>
              <a:cxnLst/>
              <a:rect l="l" t="t" r="r" b="b"/>
              <a:pathLst>
                <a:path w="768" h="577" extrusionOk="0">
                  <a:moveTo>
                    <a:pt x="683" y="1"/>
                  </a:moveTo>
                  <a:lnTo>
                    <a:pt x="661" y="11"/>
                  </a:lnTo>
                  <a:lnTo>
                    <a:pt x="629" y="33"/>
                  </a:lnTo>
                  <a:lnTo>
                    <a:pt x="277" y="374"/>
                  </a:lnTo>
                  <a:lnTo>
                    <a:pt x="139" y="235"/>
                  </a:lnTo>
                  <a:lnTo>
                    <a:pt x="107" y="214"/>
                  </a:lnTo>
                  <a:lnTo>
                    <a:pt x="75" y="203"/>
                  </a:lnTo>
                  <a:lnTo>
                    <a:pt x="43" y="214"/>
                  </a:lnTo>
                  <a:lnTo>
                    <a:pt x="21" y="235"/>
                  </a:lnTo>
                  <a:lnTo>
                    <a:pt x="0" y="256"/>
                  </a:lnTo>
                  <a:lnTo>
                    <a:pt x="0" y="288"/>
                  </a:lnTo>
                  <a:lnTo>
                    <a:pt x="0" y="320"/>
                  </a:lnTo>
                  <a:lnTo>
                    <a:pt x="21" y="342"/>
                  </a:lnTo>
                  <a:lnTo>
                    <a:pt x="224" y="544"/>
                  </a:lnTo>
                  <a:lnTo>
                    <a:pt x="245" y="566"/>
                  </a:lnTo>
                  <a:lnTo>
                    <a:pt x="277" y="576"/>
                  </a:lnTo>
                  <a:lnTo>
                    <a:pt x="309" y="566"/>
                  </a:lnTo>
                  <a:lnTo>
                    <a:pt x="341" y="544"/>
                  </a:lnTo>
                  <a:lnTo>
                    <a:pt x="746" y="139"/>
                  </a:lnTo>
                  <a:lnTo>
                    <a:pt x="757" y="118"/>
                  </a:lnTo>
                  <a:lnTo>
                    <a:pt x="768" y="86"/>
                  </a:lnTo>
                  <a:lnTo>
                    <a:pt x="757" y="54"/>
                  </a:lnTo>
                  <a:lnTo>
                    <a:pt x="746" y="33"/>
                  </a:lnTo>
                  <a:lnTo>
                    <a:pt x="714" y="11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8070138" y="3810873"/>
              <a:ext cx="47197" cy="34784"/>
            </a:xfrm>
            <a:custGeom>
              <a:avLst/>
              <a:gdLst/>
              <a:ahLst/>
              <a:cxnLst/>
              <a:rect l="l" t="t" r="r" b="b"/>
              <a:pathLst>
                <a:path w="768" h="566" extrusionOk="0">
                  <a:moveTo>
                    <a:pt x="661" y="0"/>
                  </a:moveTo>
                  <a:lnTo>
                    <a:pt x="629" y="22"/>
                  </a:lnTo>
                  <a:lnTo>
                    <a:pt x="277" y="373"/>
                  </a:lnTo>
                  <a:lnTo>
                    <a:pt x="139" y="224"/>
                  </a:lnTo>
                  <a:lnTo>
                    <a:pt x="107" y="203"/>
                  </a:lnTo>
                  <a:lnTo>
                    <a:pt x="43" y="203"/>
                  </a:lnTo>
                  <a:lnTo>
                    <a:pt x="21" y="224"/>
                  </a:lnTo>
                  <a:lnTo>
                    <a:pt x="0" y="246"/>
                  </a:lnTo>
                  <a:lnTo>
                    <a:pt x="0" y="277"/>
                  </a:lnTo>
                  <a:lnTo>
                    <a:pt x="0" y="309"/>
                  </a:lnTo>
                  <a:lnTo>
                    <a:pt x="21" y="331"/>
                  </a:lnTo>
                  <a:lnTo>
                    <a:pt x="224" y="533"/>
                  </a:lnTo>
                  <a:lnTo>
                    <a:pt x="245" y="555"/>
                  </a:lnTo>
                  <a:lnTo>
                    <a:pt x="277" y="565"/>
                  </a:lnTo>
                  <a:lnTo>
                    <a:pt x="309" y="555"/>
                  </a:lnTo>
                  <a:lnTo>
                    <a:pt x="341" y="533"/>
                  </a:lnTo>
                  <a:lnTo>
                    <a:pt x="746" y="128"/>
                  </a:lnTo>
                  <a:lnTo>
                    <a:pt x="757" y="107"/>
                  </a:lnTo>
                  <a:lnTo>
                    <a:pt x="768" y="75"/>
                  </a:lnTo>
                  <a:lnTo>
                    <a:pt x="757" y="43"/>
                  </a:lnTo>
                  <a:lnTo>
                    <a:pt x="746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8070138" y="3873128"/>
              <a:ext cx="47197" cy="34784"/>
            </a:xfrm>
            <a:custGeom>
              <a:avLst/>
              <a:gdLst/>
              <a:ahLst/>
              <a:cxnLst/>
              <a:rect l="l" t="t" r="r" b="b"/>
              <a:pathLst>
                <a:path w="768" h="566" extrusionOk="0">
                  <a:moveTo>
                    <a:pt x="661" y="0"/>
                  </a:moveTo>
                  <a:lnTo>
                    <a:pt x="629" y="22"/>
                  </a:lnTo>
                  <a:lnTo>
                    <a:pt x="277" y="373"/>
                  </a:lnTo>
                  <a:lnTo>
                    <a:pt x="139" y="224"/>
                  </a:lnTo>
                  <a:lnTo>
                    <a:pt x="107" y="203"/>
                  </a:lnTo>
                  <a:lnTo>
                    <a:pt x="43" y="203"/>
                  </a:lnTo>
                  <a:lnTo>
                    <a:pt x="21" y="224"/>
                  </a:lnTo>
                  <a:lnTo>
                    <a:pt x="0" y="246"/>
                  </a:lnTo>
                  <a:lnTo>
                    <a:pt x="0" y="278"/>
                  </a:lnTo>
                  <a:lnTo>
                    <a:pt x="0" y="310"/>
                  </a:lnTo>
                  <a:lnTo>
                    <a:pt x="21" y="342"/>
                  </a:lnTo>
                  <a:lnTo>
                    <a:pt x="224" y="544"/>
                  </a:lnTo>
                  <a:lnTo>
                    <a:pt x="245" y="555"/>
                  </a:lnTo>
                  <a:lnTo>
                    <a:pt x="277" y="565"/>
                  </a:lnTo>
                  <a:lnTo>
                    <a:pt x="309" y="555"/>
                  </a:lnTo>
                  <a:lnTo>
                    <a:pt x="341" y="544"/>
                  </a:lnTo>
                  <a:lnTo>
                    <a:pt x="746" y="139"/>
                  </a:lnTo>
                  <a:lnTo>
                    <a:pt x="757" y="107"/>
                  </a:lnTo>
                  <a:lnTo>
                    <a:pt x="768" y="75"/>
                  </a:lnTo>
                  <a:lnTo>
                    <a:pt x="757" y="43"/>
                  </a:lnTo>
                  <a:lnTo>
                    <a:pt x="746" y="22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8135650" y="3773508"/>
              <a:ext cx="80629" cy="9894"/>
            </a:xfrm>
            <a:custGeom>
              <a:avLst/>
              <a:gdLst/>
              <a:ahLst/>
              <a:cxnLst/>
              <a:rect l="l" t="t" r="r" b="b"/>
              <a:pathLst>
                <a:path w="1312" h="161" extrusionOk="0">
                  <a:moveTo>
                    <a:pt x="43" y="0"/>
                  </a:moveTo>
                  <a:lnTo>
                    <a:pt x="22" y="22"/>
                  </a:lnTo>
                  <a:lnTo>
                    <a:pt x="0" y="43"/>
                  </a:lnTo>
                  <a:lnTo>
                    <a:pt x="0" y="75"/>
                  </a:lnTo>
                  <a:lnTo>
                    <a:pt x="0" y="107"/>
                  </a:lnTo>
                  <a:lnTo>
                    <a:pt x="22" y="128"/>
                  </a:lnTo>
                  <a:lnTo>
                    <a:pt x="43" y="150"/>
                  </a:lnTo>
                  <a:lnTo>
                    <a:pt x="75" y="160"/>
                  </a:lnTo>
                  <a:lnTo>
                    <a:pt x="1227" y="160"/>
                  </a:lnTo>
                  <a:lnTo>
                    <a:pt x="1259" y="150"/>
                  </a:lnTo>
                  <a:lnTo>
                    <a:pt x="1291" y="128"/>
                  </a:lnTo>
                  <a:lnTo>
                    <a:pt x="1301" y="107"/>
                  </a:lnTo>
                  <a:lnTo>
                    <a:pt x="1312" y="75"/>
                  </a:lnTo>
                  <a:lnTo>
                    <a:pt x="1301" y="43"/>
                  </a:lnTo>
                  <a:lnTo>
                    <a:pt x="1291" y="2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8135650" y="3835763"/>
              <a:ext cx="80629" cy="9894"/>
            </a:xfrm>
            <a:custGeom>
              <a:avLst/>
              <a:gdLst/>
              <a:ahLst/>
              <a:cxnLst/>
              <a:rect l="l" t="t" r="r" b="b"/>
              <a:pathLst>
                <a:path w="1312" h="161" extrusionOk="0">
                  <a:moveTo>
                    <a:pt x="43" y="0"/>
                  </a:moveTo>
                  <a:lnTo>
                    <a:pt x="22" y="22"/>
                  </a:lnTo>
                  <a:lnTo>
                    <a:pt x="0" y="43"/>
                  </a:lnTo>
                  <a:lnTo>
                    <a:pt x="0" y="75"/>
                  </a:lnTo>
                  <a:lnTo>
                    <a:pt x="0" y="107"/>
                  </a:lnTo>
                  <a:lnTo>
                    <a:pt x="22" y="128"/>
                  </a:lnTo>
                  <a:lnTo>
                    <a:pt x="43" y="150"/>
                  </a:lnTo>
                  <a:lnTo>
                    <a:pt x="75" y="160"/>
                  </a:lnTo>
                  <a:lnTo>
                    <a:pt x="1227" y="160"/>
                  </a:lnTo>
                  <a:lnTo>
                    <a:pt x="1259" y="150"/>
                  </a:lnTo>
                  <a:lnTo>
                    <a:pt x="1291" y="128"/>
                  </a:lnTo>
                  <a:lnTo>
                    <a:pt x="1301" y="107"/>
                  </a:lnTo>
                  <a:lnTo>
                    <a:pt x="1312" y="75"/>
                  </a:lnTo>
                  <a:lnTo>
                    <a:pt x="1301" y="43"/>
                  </a:lnTo>
                  <a:lnTo>
                    <a:pt x="1291" y="2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8135650" y="3898018"/>
              <a:ext cx="80629" cy="9894"/>
            </a:xfrm>
            <a:custGeom>
              <a:avLst/>
              <a:gdLst/>
              <a:ahLst/>
              <a:cxnLst/>
              <a:rect l="l" t="t" r="r" b="b"/>
              <a:pathLst>
                <a:path w="1312" h="161" extrusionOk="0">
                  <a:moveTo>
                    <a:pt x="43" y="0"/>
                  </a:moveTo>
                  <a:lnTo>
                    <a:pt x="22" y="22"/>
                  </a:lnTo>
                  <a:lnTo>
                    <a:pt x="0" y="43"/>
                  </a:lnTo>
                  <a:lnTo>
                    <a:pt x="0" y="75"/>
                  </a:lnTo>
                  <a:lnTo>
                    <a:pt x="0" y="107"/>
                  </a:lnTo>
                  <a:lnTo>
                    <a:pt x="22" y="139"/>
                  </a:lnTo>
                  <a:lnTo>
                    <a:pt x="43" y="150"/>
                  </a:lnTo>
                  <a:lnTo>
                    <a:pt x="75" y="160"/>
                  </a:lnTo>
                  <a:lnTo>
                    <a:pt x="1227" y="160"/>
                  </a:lnTo>
                  <a:lnTo>
                    <a:pt x="1259" y="150"/>
                  </a:lnTo>
                  <a:lnTo>
                    <a:pt x="1291" y="139"/>
                  </a:lnTo>
                  <a:lnTo>
                    <a:pt x="1301" y="107"/>
                  </a:lnTo>
                  <a:lnTo>
                    <a:pt x="1312" y="75"/>
                  </a:lnTo>
                  <a:lnTo>
                    <a:pt x="1301" y="43"/>
                  </a:lnTo>
                  <a:lnTo>
                    <a:pt x="1291" y="2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1" name="Google Shape;371;p43"/>
          <p:cNvSpPr txBox="1">
            <a:spLocks noGrp="1"/>
          </p:cNvSpPr>
          <p:nvPr>
            <p:ph type="sldNum" idx="12"/>
          </p:nvPr>
        </p:nvSpPr>
        <p:spPr>
          <a:xfrm>
            <a:off x="0" y="4503674"/>
            <a:ext cx="6765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372" name="Google Shape;372;p43"/>
          <p:cNvSpPr txBox="1">
            <a:spLocks noGrp="1"/>
          </p:cNvSpPr>
          <p:nvPr>
            <p:ph type="sldNum" idx="8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Verification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evaluation of the correctness and consistency of the new ontology.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Reasoning on the ontology with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Pellet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HermiT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identified a few logical inconsistencies.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Ontology pitfall scanner!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OOPS!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is used to identify pitfalls in the ontology.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Verification processes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repeated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every time the ontology is modified.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33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Validation: Prototype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prototype web application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that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visualises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relevant information based on the ontology is developed.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Developed using the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Django framework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Owlready2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is used in the python script to parse the ontology from OWL format in Python.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 thirteen-floor office building in Espoo, Finland, is selected as a case study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96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4"/>
          <p:cNvPicPr preferRelativeResize="0"/>
          <p:nvPr/>
        </p:nvPicPr>
        <p:blipFill rotWithShape="1">
          <a:blip r:embed="rId3">
            <a:alphaModFix/>
          </a:blip>
          <a:srcRect b="3362"/>
          <a:stretch/>
        </p:blipFill>
        <p:spPr>
          <a:xfrm>
            <a:off x="484524" y="103088"/>
            <a:ext cx="8174952" cy="49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40641-AC3F-99AD-2601-23F4BF76A912}"/>
              </a:ext>
            </a:extLst>
          </p:cNvPr>
          <p:cNvSpPr txBox="1"/>
          <p:nvPr/>
        </p:nvSpPr>
        <p:spPr>
          <a:xfrm>
            <a:off x="81887" y="2518012"/>
            <a:ext cx="898022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hlinkClick r:id="rId4"/>
              </a:rPr>
              <a:t>https://github.com/Eyosias24/FFDR_Ontology_Implementation_Prototype</a:t>
            </a:r>
            <a:endParaRPr lang="en-GB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Validation: Firefighter Interview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Interviews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with firefighters to assess the ontology.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Interview identified some concepts missing in the ontology.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400"/>
              <a:buChar char="●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Modifications are made to the ontology to address the issue.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01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Ontology Development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B02D52-92B1-2B7F-EC16-4156981CA79F}"/>
              </a:ext>
            </a:extLst>
          </p:cNvPr>
          <p:cNvGrpSpPr/>
          <p:nvPr/>
        </p:nvGrpSpPr>
        <p:grpSpPr>
          <a:xfrm>
            <a:off x="2968157" y="1128258"/>
            <a:ext cx="3207687" cy="3474993"/>
            <a:chOff x="2099476" y="1128258"/>
            <a:chExt cx="3207687" cy="347499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AAEC95-097D-30C3-9BC4-916AF3C80D56}"/>
                </a:ext>
              </a:extLst>
            </p:cNvPr>
            <p:cNvSpPr/>
            <p:nvPr/>
          </p:nvSpPr>
          <p:spPr>
            <a:xfrm>
              <a:off x="2099476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Specification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2A598D7-7295-160A-D09B-BBF9B3B60A3A}"/>
                </a:ext>
              </a:extLst>
            </p:cNvPr>
            <p:cNvSpPr/>
            <p:nvPr/>
          </p:nvSpPr>
          <p:spPr>
            <a:xfrm>
              <a:off x="3553627" y="1363488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DBC872-BEC0-DF6B-5323-AB0030A7DF4D}"/>
                </a:ext>
              </a:extLst>
            </p:cNvPr>
            <p:cNvSpPr/>
            <p:nvPr/>
          </p:nvSpPr>
          <p:spPr>
            <a:xfrm>
              <a:off x="3970627" y="1128258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Knowledge Acquisition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0F72CF5-A91F-7B6E-13FF-0D2A17C88815}"/>
                </a:ext>
              </a:extLst>
            </p:cNvPr>
            <p:cNvSpPr/>
            <p:nvPr/>
          </p:nvSpPr>
          <p:spPr>
            <a:xfrm>
              <a:off x="4473164" y="2047794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00253F-148B-250A-2861-075C2E391CBD}"/>
                </a:ext>
              </a:extLst>
            </p:cNvPr>
            <p:cNvSpPr/>
            <p:nvPr/>
          </p:nvSpPr>
          <p:spPr>
            <a:xfrm>
              <a:off x="3970627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Conceptualisation</a:t>
              </a:r>
              <a:endParaRPr lang="en-GB" sz="11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218972-D7BD-8C5A-C929-989AD5EA7DAB}"/>
                </a:ext>
              </a:extLst>
            </p:cNvPr>
            <p:cNvSpPr/>
            <p:nvPr/>
          </p:nvSpPr>
          <p:spPr>
            <a:xfrm rot="21600000">
              <a:off x="3569666" y="2700023"/>
              <a:ext cx="283345" cy="331461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83345" y="265168"/>
                  </a:moveTo>
                  <a:lnTo>
                    <a:pt x="141672" y="265168"/>
                  </a:lnTo>
                  <a:lnTo>
                    <a:pt x="141672" y="331460"/>
                  </a:lnTo>
                  <a:lnTo>
                    <a:pt x="0" y="165730"/>
                  </a:lnTo>
                  <a:lnTo>
                    <a:pt x="141672" y="0"/>
                  </a:lnTo>
                  <a:lnTo>
                    <a:pt x="141672" y="66292"/>
                  </a:lnTo>
                  <a:lnTo>
                    <a:pt x="283345" y="66292"/>
                  </a:lnTo>
                  <a:lnTo>
                    <a:pt x="283345" y="26516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03" tIns="66293" rIns="0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5B062D-FEF8-9DF9-6E36-431D6E90F6FE}"/>
                </a:ext>
              </a:extLst>
            </p:cNvPr>
            <p:cNvSpPr/>
            <p:nvPr/>
          </p:nvSpPr>
          <p:spPr>
            <a:xfrm>
              <a:off x="2099476" y="2464794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Implementation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E3B1FE-151D-878D-0EAF-AFEE2EC548FB}"/>
                </a:ext>
              </a:extLst>
            </p:cNvPr>
            <p:cNvSpPr/>
            <p:nvPr/>
          </p:nvSpPr>
          <p:spPr>
            <a:xfrm>
              <a:off x="2602013" y="3384330"/>
              <a:ext cx="331461" cy="283346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226676" y="1"/>
                  </a:moveTo>
                  <a:lnTo>
                    <a:pt x="226676" y="165731"/>
                  </a:lnTo>
                  <a:lnTo>
                    <a:pt x="283345" y="165731"/>
                  </a:lnTo>
                  <a:lnTo>
                    <a:pt x="141673" y="331459"/>
                  </a:lnTo>
                  <a:lnTo>
                    <a:pt x="0" y="165731"/>
                  </a:lnTo>
                  <a:lnTo>
                    <a:pt x="56669" y="165731"/>
                  </a:lnTo>
                  <a:lnTo>
                    <a:pt x="56669" y="1"/>
                  </a:lnTo>
                  <a:lnTo>
                    <a:pt x="226676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293" tIns="1" rIns="66292" bIns="8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110ABA-51C0-1493-F76F-CAA5B74921AB}"/>
                </a:ext>
              </a:extLst>
            </p:cNvPr>
            <p:cNvSpPr/>
            <p:nvPr/>
          </p:nvSpPr>
          <p:spPr>
            <a:xfrm>
              <a:off x="2099476" y="3801330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Evaluation</a:t>
              </a:r>
              <a:endParaRPr lang="en-GB" sz="11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BE5297-0CC7-1390-CFD6-F9014E81EE2B}"/>
                </a:ext>
              </a:extLst>
            </p:cNvPr>
            <p:cNvSpPr/>
            <p:nvPr/>
          </p:nvSpPr>
          <p:spPr>
            <a:xfrm>
              <a:off x="3553627" y="4036560"/>
              <a:ext cx="283345" cy="331460"/>
            </a:xfrm>
            <a:custGeom>
              <a:avLst/>
              <a:gdLst>
                <a:gd name="connsiteX0" fmla="*/ 0 w 283345"/>
                <a:gd name="connsiteY0" fmla="*/ 66292 h 331460"/>
                <a:gd name="connsiteX1" fmla="*/ 141673 w 283345"/>
                <a:gd name="connsiteY1" fmla="*/ 66292 h 331460"/>
                <a:gd name="connsiteX2" fmla="*/ 141673 w 283345"/>
                <a:gd name="connsiteY2" fmla="*/ 0 h 331460"/>
                <a:gd name="connsiteX3" fmla="*/ 283345 w 283345"/>
                <a:gd name="connsiteY3" fmla="*/ 165730 h 331460"/>
                <a:gd name="connsiteX4" fmla="*/ 141673 w 283345"/>
                <a:gd name="connsiteY4" fmla="*/ 331460 h 331460"/>
                <a:gd name="connsiteX5" fmla="*/ 141673 w 283345"/>
                <a:gd name="connsiteY5" fmla="*/ 265168 h 331460"/>
                <a:gd name="connsiteX6" fmla="*/ 0 w 283345"/>
                <a:gd name="connsiteY6" fmla="*/ 265168 h 331460"/>
                <a:gd name="connsiteX7" fmla="*/ 0 w 283345"/>
                <a:gd name="connsiteY7" fmla="*/ 66292 h 3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45" h="331460">
                  <a:moveTo>
                    <a:pt x="0" y="66292"/>
                  </a:moveTo>
                  <a:lnTo>
                    <a:pt x="141673" y="66292"/>
                  </a:lnTo>
                  <a:lnTo>
                    <a:pt x="141673" y="0"/>
                  </a:lnTo>
                  <a:lnTo>
                    <a:pt x="283345" y="165730"/>
                  </a:lnTo>
                  <a:lnTo>
                    <a:pt x="141673" y="331460"/>
                  </a:lnTo>
                  <a:lnTo>
                    <a:pt x="141673" y="265168"/>
                  </a:lnTo>
                  <a:lnTo>
                    <a:pt x="0" y="265168"/>
                  </a:lnTo>
                  <a:lnTo>
                    <a:pt x="0" y="6629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6292" rIns="85003" bIns="6629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B7F654-1A12-CED4-225F-1ED296974CB2}"/>
                </a:ext>
              </a:extLst>
            </p:cNvPr>
            <p:cNvSpPr/>
            <p:nvPr/>
          </p:nvSpPr>
          <p:spPr>
            <a:xfrm>
              <a:off x="3970627" y="3801330"/>
              <a:ext cx="1336536" cy="801921"/>
            </a:xfrm>
            <a:custGeom>
              <a:avLst/>
              <a:gdLst>
                <a:gd name="connsiteX0" fmla="*/ 0 w 1336536"/>
                <a:gd name="connsiteY0" fmla="*/ 80192 h 801921"/>
                <a:gd name="connsiteX1" fmla="*/ 80192 w 1336536"/>
                <a:gd name="connsiteY1" fmla="*/ 0 h 801921"/>
                <a:gd name="connsiteX2" fmla="*/ 1256344 w 1336536"/>
                <a:gd name="connsiteY2" fmla="*/ 0 h 801921"/>
                <a:gd name="connsiteX3" fmla="*/ 1336536 w 1336536"/>
                <a:gd name="connsiteY3" fmla="*/ 80192 h 801921"/>
                <a:gd name="connsiteX4" fmla="*/ 1336536 w 1336536"/>
                <a:gd name="connsiteY4" fmla="*/ 721729 h 801921"/>
                <a:gd name="connsiteX5" fmla="*/ 1256344 w 1336536"/>
                <a:gd name="connsiteY5" fmla="*/ 801921 h 801921"/>
                <a:gd name="connsiteX6" fmla="*/ 80192 w 1336536"/>
                <a:gd name="connsiteY6" fmla="*/ 801921 h 801921"/>
                <a:gd name="connsiteX7" fmla="*/ 0 w 1336536"/>
                <a:gd name="connsiteY7" fmla="*/ 721729 h 801921"/>
                <a:gd name="connsiteX8" fmla="*/ 0 w 1336536"/>
                <a:gd name="connsiteY8" fmla="*/ 80192 h 80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536" h="801921">
                  <a:moveTo>
                    <a:pt x="0" y="80192"/>
                  </a:moveTo>
                  <a:cubicBezTo>
                    <a:pt x="0" y="35903"/>
                    <a:pt x="35903" y="0"/>
                    <a:pt x="80192" y="0"/>
                  </a:cubicBezTo>
                  <a:lnTo>
                    <a:pt x="1256344" y="0"/>
                  </a:lnTo>
                  <a:cubicBezTo>
                    <a:pt x="1300633" y="0"/>
                    <a:pt x="1336536" y="35903"/>
                    <a:pt x="1336536" y="80192"/>
                  </a:cubicBezTo>
                  <a:lnTo>
                    <a:pt x="1336536" y="721729"/>
                  </a:lnTo>
                  <a:cubicBezTo>
                    <a:pt x="1336536" y="766018"/>
                    <a:pt x="1300633" y="801921"/>
                    <a:pt x="1256344" y="801921"/>
                  </a:cubicBezTo>
                  <a:lnTo>
                    <a:pt x="80192" y="801921"/>
                  </a:lnTo>
                  <a:cubicBezTo>
                    <a:pt x="35903" y="801921"/>
                    <a:pt x="0" y="766018"/>
                    <a:pt x="0" y="721729"/>
                  </a:cubicBezTo>
                  <a:lnTo>
                    <a:pt x="0" y="8019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5397" tIns="65397" rIns="65397" bIns="653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0" kern="1200" dirty="0"/>
                <a:t>Documentation</a:t>
              </a:r>
              <a:endParaRPr lang="en-GB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68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Documentation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Ontology specification document published online.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indent="-381000">
              <a:lnSpc>
                <a:spcPct val="150000"/>
              </a:lnSpc>
              <a:buSzPts val="2400"/>
              <a:buChar char="●"/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Live OWL Documentation Environment (LODE)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(Peroni,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Shotton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, and Vitali 2012) </a:t>
            </a:r>
          </a:p>
          <a:p>
            <a:pPr lvl="1" indent="-381000">
              <a:lnSpc>
                <a:spcPct val="150000"/>
              </a:lnSpc>
              <a:buSzPts val="2400"/>
              <a:buChar char="●"/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Wizard for documenting ontologies (</a:t>
            </a:r>
            <a:r>
              <a:rPr lang="en-US" i="1" dirty="0" err="1">
                <a:latin typeface="Segoe UI" panose="020B0502040204020203" pitchFamily="34" charset="0"/>
                <a:cs typeface="Segoe UI" panose="020B0502040204020203" pitchFamily="34" charset="0"/>
              </a:rPr>
              <a:t>WIDOCO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Garijo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2022)</a:t>
            </a:r>
          </a:p>
          <a:p>
            <a:pPr marL="533400" lvl="1" indent="0">
              <a:lnSpc>
                <a:spcPct val="150000"/>
              </a:lnSpc>
              <a:buSzPts val="2400"/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ct val="150000"/>
              </a:lnSpc>
              <a:buSzPts val="2400"/>
              <a:buNone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IRI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https://purl.org/ffdr-ontology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753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the Research</a:t>
            </a:r>
            <a:endParaRPr dirty="0"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61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700" dirty="0"/>
              <a:t>The ontology provides a </a:t>
            </a:r>
            <a:r>
              <a:rPr lang="en-US" sz="1700" b="1" dirty="0"/>
              <a:t>shared</a:t>
            </a:r>
            <a:r>
              <a:rPr lang="en-US" sz="1700" dirty="0"/>
              <a:t>, </a:t>
            </a:r>
            <a:r>
              <a:rPr lang="en-US" sz="1700" b="1" dirty="0"/>
              <a:t>structured</a:t>
            </a:r>
            <a:r>
              <a:rPr lang="en-US" sz="1700" dirty="0"/>
              <a:t>, and </a:t>
            </a:r>
            <a:r>
              <a:rPr lang="en-US" sz="1700" b="1" dirty="0"/>
              <a:t>deeper</a:t>
            </a:r>
            <a:r>
              <a:rPr lang="en-US" sz="1700" dirty="0"/>
              <a:t> understanding of the fire emergency domain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700" dirty="0"/>
              <a:t>Support to </a:t>
            </a:r>
            <a:r>
              <a:rPr lang="en-US" sz="1700" b="1" dirty="0"/>
              <a:t>standardization</a:t>
            </a:r>
            <a:r>
              <a:rPr lang="en-US" sz="1700" dirty="0"/>
              <a:t> efforts in the emergency management domain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700" dirty="0"/>
              <a:t>Facilitate effective </a:t>
            </a:r>
            <a:r>
              <a:rPr lang="en-US" sz="1700" b="1" dirty="0"/>
              <a:t>communication</a:t>
            </a:r>
            <a:r>
              <a:rPr lang="en-US" sz="1700" dirty="0"/>
              <a:t> and information management during emergency response operations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GB" sz="1700" dirty="0"/>
              <a:t>Enhances </a:t>
            </a:r>
            <a:r>
              <a:rPr lang="en-GB" sz="1700" b="1" dirty="0"/>
              <a:t>interoperability</a:t>
            </a:r>
            <a:r>
              <a:rPr lang="en-GB" sz="1700" dirty="0"/>
              <a:t> among information systems and technologies that can be used throughout the emergency management </a:t>
            </a:r>
            <a:endParaRPr lang="en-US" sz="1700" dirty="0"/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700" dirty="0"/>
              <a:t>Support </a:t>
            </a:r>
            <a:r>
              <a:rPr lang="en-US" sz="1700" b="1" dirty="0"/>
              <a:t>development</a:t>
            </a:r>
            <a:r>
              <a:rPr lang="en-US" sz="1700" dirty="0"/>
              <a:t> of systems that gather and provide comprehensive information to firefighters</a:t>
            </a:r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21101-448A-6DD4-1918-0AEED75E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CB44-831D-47C7-AC01-9807CD4CB9B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E81C4-1AB6-B11C-C5F5-3CF6D7F8BB78}"/>
              </a:ext>
            </a:extLst>
          </p:cNvPr>
          <p:cNvSpPr txBox="1"/>
          <p:nvPr/>
        </p:nvSpPr>
        <p:spPr>
          <a:xfrm>
            <a:off x="394903" y="43075"/>
            <a:ext cx="194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</a:rPr>
              <a:t>CBIM - GA No. 680676</a:t>
            </a:r>
            <a:endParaRPr lang="en-GB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8D95972-2035-C45A-855C-F5A5BE09C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571"/>
          <a:stretch/>
        </p:blipFill>
        <p:spPr>
          <a:xfrm>
            <a:off x="8106444" y="102394"/>
            <a:ext cx="642654" cy="689319"/>
          </a:xfrm>
          <a:prstGeom prst="rect">
            <a:avLst/>
          </a:prstGeom>
        </p:spPr>
      </p:pic>
      <p:pic>
        <p:nvPicPr>
          <p:cNvPr id="12" name="Picture 11" descr="Question mark against red wall">
            <a:extLst>
              <a:ext uri="{FF2B5EF4-FFF2-40B4-BE49-F238E27FC236}">
                <a16:creationId xmlns:a16="http://schemas.microsoft.com/office/drawing/2014/main" id="{43B31416-6D43-1E23-6F5A-9D1256DAB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3976"/>
            <a:ext cx="9144000" cy="5527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4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9"/>
    </mc:Choice>
    <mc:Fallback xmlns="">
      <p:transition spd="slow" advTm="294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the Research</a:t>
            </a:r>
            <a:endParaRPr dirty="0"/>
          </a:p>
        </p:txBody>
      </p:sp>
      <p:grpSp>
        <p:nvGrpSpPr>
          <p:cNvPr id="203" name="Google Shape;203;p31"/>
          <p:cNvGrpSpPr/>
          <p:nvPr/>
        </p:nvGrpSpPr>
        <p:grpSpPr>
          <a:xfrm>
            <a:off x="676654" y="1098062"/>
            <a:ext cx="3190486" cy="3582472"/>
            <a:chOff x="5535525" y="1152575"/>
            <a:chExt cx="3418500" cy="3838500"/>
          </a:xfrm>
        </p:grpSpPr>
        <p:sp>
          <p:nvSpPr>
            <p:cNvPr id="204" name="Google Shape;204;p31"/>
            <p:cNvSpPr/>
            <p:nvPr/>
          </p:nvSpPr>
          <p:spPr>
            <a:xfrm>
              <a:off x="5535525" y="1152575"/>
              <a:ext cx="3418500" cy="3838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5" name="Google Shape;20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41463" y="1622503"/>
              <a:ext cx="845250" cy="933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7273" y="2487197"/>
              <a:ext cx="1005309" cy="1073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1410" y="1337073"/>
              <a:ext cx="1005310" cy="756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3688" y="4017608"/>
              <a:ext cx="553340" cy="754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76694" y="3894213"/>
              <a:ext cx="945505" cy="933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45328" y="3171494"/>
              <a:ext cx="1234704" cy="8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62735" y="2794631"/>
              <a:ext cx="410920" cy="8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49576" y="2031395"/>
              <a:ext cx="768940" cy="7544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825" y="1299898"/>
            <a:ext cx="1589400" cy="317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31"/>
          <p:cNvGrpSpPr/>
          <p:nvPr/>
        </p:nvGrpSpPr>
        <p:grpSpPr>
          <a:xfrm>
            <a:off x="4773950" y="1151248"/>
            <a:ext cx="1589400" cy="3476100"/>
            <a:chOff x="5231150" y="1368362"/>
            <a:chExt cx="1589400" cy="3476100"/>
          </a:xfrm>
        </p:grpSpPr>
        <p:sp>
          <p:nvSpPr>
            <p:cNvPr id="215" name="Google Shape;215;p31"/>
            <p:cNvSpPr/>
            <p:nvPr/>
          </p:nvSpPr>
          <p:spPr>
            <a:xfrm>
              <a:off x="5231150" y="1368362"/>
              <a:ext cx="1589400" cy="3476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6" name="Google Shape;216;p31"/>
            <p:cNvGrpSpPr/>
            <p:nvPr/>
          </p:nvGrpSpPr>
          <p:grpSpPr>
            <a:xfrm>
              <a:off x="5348734" y="1509432"/>
              <a:ext cx="1366326" cy="3076336"/>
              <a:chOff x="3100234" y="1602747"/>
              <a:chExt cx="1366326" cy="3076336"/>
            </a:xfrm>
          </p:grpSpPr>
          <p:grpSp>
            <p:nvGrpSpPr>
              <p:cNvPr id="217" name="Google Shape;217;p31"/>
              <p:cNvGrpSpPr/>
              <p:nvPr/>
            </p:nvGrpSpPr>
            <p:grpSpPr>
              <a:xfrm>
                <a:off x="3100234" y="1602747"/>
                <a:ext cx="1366326" cy="1320159"/>
                <a:chOff x="1216250" y="562875"/>
                <a:chExt cx="5084950" cy="4478150"/>
              </a:xfrm>
            </p:grpSpPr>
            <p:sp>
              <p:nvSpPr>
                <p:cNvPr id="218" name="Google Shape;218;p31"/>
                <p:cNvSpPr/>
                <p:nvPr/>
              </p:nvSpPr>
              <p:spPr>
                <a:xfrm>
                  <a:off x="1216250" y="562875"/>
                  <a:ext cx="5084950" cy="447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98" h="179126" extrusionOk="0">
                      <a:moveTo>
                        <a:pt x="190065" y="8546"/>
                      </a:moveTo>
                      <a:cubicBezTo>
                        <a:pt x="192800" y="8546"/>
                        <a:pt x="194851" y="10597"/>
                        <a:pt x="194851" y="13332"/>
                      </a:cubicBezTo>
                      <a:lnTo>
                        <a:pt x="194851" y="115201"/>
                      </a:lnTo>
                      <a:lnTo>
                        <a:pt x="8547" y="115201"/>
                      </a:lnTo>
                      <a:lnTo>
                        <a:pt x="8547" y="13332"/>
                      </a:lnTo>
                      <a:cubicBezTo>
                        <a:pt x="8547" y="10597"/>
                        <a:pt x="10598" y="8546"/>
                        <a:pt x="12991" y="8546"/>
                      </a:cubicBezTo>
                      <a:close/>
                      <a:moveTo>
                        <a:pt x="194851" y="123747"/>
                      </a:moveTo>
                      <a:lnTo>
                        <a:pt x="194851" y="141523"/>
                      </a:lnTo>
                      <a:cubicBezTo>
                        <a:pt x="194851" y="144258"/>
                        <a:pt x="192800" y="146309"/>
                        <a:pt x="190065" y="146309"/>
                      </a:cubicBezTo>
                      <a:lnTo>
                        <a:pt x="12991" y="146309"/>
                      </a:lnTo>
                      <a:cubicBezTo>
                        <a:pt x="10598" y="146309"/>
                        <a:pt x="8547" y="144258"/>
                        <a:pt x="8547" y="141523"/>
                      </a:cubicBezTo>
                      <a:lnTo>
                        <a:pt x="8547" y="123747"/>
                      </a:lnTo>
                      <a:close/>
                      <a:moveTo>
                        <a:pt x="12991" y="0"/>
                      </a:moveTo>
                      <a:cubicBezTo>
                        <a:pt x="5812" y="0"/>
                        <a:pt x="1" y="5811"/>
                        <a:pt x="1" y="12990"/>
                      </a:cubicBezTo>
                      <a:lnTo>
                        <a:pt x="1" y="141523"/>
                      </a:lnTo>
                      <a:cubicBezTo>
                        <a:pt x="1" y="148702"/>
                        <a:pt x="5812" y="154855"/>
                        <a:pt x="12991" y="154855"/>
                      </a:cubicBezTo>
                      <a:lnTo>
                        <a:pt x="97426" y="154855"/>
                      </a:lnTo>
                      <a:lnTo>
                        <a:pt x="97426" y="170580"/>
                      </a:lnTo>
                      <a:lnTo>
                        <a:pt x="64951" y="170580"/>
                      </a:lnTo>
                      <a:cubicBezTo>
                        <a:pt x="62558" y="170580"/>
                        <a:pt x="60849" y="172631"/>
                        <a:pt x="60849" y="174682"/>
                      </a:cubicBezTo>
                      <a:cubicBezTo>
                        <a:pt x="60849" y="177075"/>
                        <a:pt x="62558" y="179126"/>
                        <a:pt x="64951" y="179126"/>
                      </a:cubicBezTo>
                      <a:lnTo>
                        <a:pt x="138105" y="179126"/>
                      </a:lnTo>
                      <a:cubicBezTo>
                        <a:pt x="140498" y="179126"/>
                        <a:pt x="142207" y="177075"/>
                        <a:pt x="142207" y="174682"/>
                      </a:cubicBezTo>
                      <a:cubicBezTo>
                        <a:pt x="142207" y="172631"/>
                        <a:pt x="140498" y="170580"/>
                        <a:pt x="138105" y="170580"/>
                      </a:cubicBezTo>
                      <a:lnTo>
                        <a:pt x="105972" y="170580"/>
                      </a:lnTo>
                      <a:lnTo>
                        <a:pt x="105972" y="154855"/>
                      </a:lnTo>
                      <a:lnTo>
                        <a:pt x="190065" y="154855"/>
                      </a:lnTo>
                      <a:cubicBezTo>
                        <a:pt x="197244" y="154855"/>
                        <a:pt x="203397" y="148702"/>
                        <a:pt x="203397" y="141523"/>
                      </a:cubicBezTo>
                      <a:lnTo>
                        <a:pt x="203397" y="13332"/>
                      </a:lnTo>
                      <a:cubicBezTo>
                        <a:pt x="203397" y="5811"/>
                        <a:pt x="197244" y="0"/>
                        <a:pt x="190065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9" name="Google Shape;219;p31"/>
                <p:cNvSpPr/>
                <p:nvPr/>
              </p:nvSpPr>
              <p:spPr>
                <a:xfrm>
                  <a:off x="4822700" y="1947325"/>
                  <a:ext cx="752075" cy="106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83" h="42732" extrusionOk="0">
                      <a:moveTo>
                        <a:pt x="18802" y="8547"/>
                      </a:moveTo>
                      <a:cubicBezTo>
                        <a:pt x="20169" y="8547"/>
                        <a:pt x="21537" y="9572"/>
                        <a:pt x="21537" y="10940"/>
                      </a:cubicBezTo>
                      <a:lnTo>
                        <a:pt x="21537" y="34185"/>
                      </a:lnTo>
                      <a:lnTo>
                        <a:pt x="8547" y="34185"/>
                      </a:lnTo>
                      <a:lnTo>
                        <a:pt x="8547" y="10940"/>
                      </a:lnTo>
                      <a:cubicBezTo>
                        <a:pt x="8547" y="9572"/>
                        <a:pt x="9572" y="8547"/>
                        <a:pt x="10939" y="8547"/>
                      </a:cubicBezTo>
                      <a:close/>
                      <a:moveTo>
                        <a:pt x="10939" y="1"/>
                      </a:moveTo>
                      <a:cubicBezTo>
                        <a:pt x="4786" y="1"/>
                        <a:pt x="0" y="4786"/>
                        <a:pt x="0" y="10940"/>
                      </a:cubicBezTo>
                      <a:lnTo>
                        <a:pt x="0" y="38629"/>
                      </a:lnTo>
                      <a:cubicBezTo>
                        <a:pt x="0" y="40680"/>
                        <a:pt x="2052" y="42731"/>
                        <a:pt x="4444" y="42731"/>
                      </a:cubicBezTo>
                      <a:lnTo>
                        <a:pt x="25639" y="42731"/>
                      </a:lnTo>
                      <a:cubicBezTo>
                        <a:pt x="28032" y="42731"/>
                        <a:pt x="30083" y="40680"/>
                        <a:pt x="30083" y="38629"/>
                      </a:cubicBezTo>
                      <a:lnTo>
                        <a:pt x="30083" y="10940"/>
                      </a:lnTo>
                      <a:cubicBezTo>
                        <a:pt x="30083" y="4786"/>
                        <a:pt x="24955" y="1"/>
                        <a:pt x="18802" y="1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" name="Google Shape;220;p31"/>
                <p:cNvSpPr/>
                <p:nvPr/>
              </p:nvSpPr>
              <p:spPr>
                <a:xfrm>
                  <a:off x="3865525" y="1203825"/>
                  <a:ext cx="743550" cy="18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2" h="72472" extrusionOk="0">
                      <a:moveTo>
                        <a:pt x="18802" y="8546"/>
                      </a:moveTo>
                      <a:cubicBezTo>
                        <a:pt x="20170" y="8546"/>
                        <a:pt x="21195" y="9572"/>
                        <a:pt x="21195" y="10939"/>
                      </a:cubicBezTo>
                      <a:lnTo>
                        <a:pt x="21195" y="63925"/>
                      </a:lnTo>
                      <a:lnTo>
                        <a:pt x="8547" y="63925"/>
                      </a:lnTo>
                      <a:lnTo>
                        <a:pt x="8547" y="10939"/>
                      </a:lnTo>
                      <a:cubicBezTo>
                        <a:pt x="8547" y="9572"/>
                        <a:pt x="9573" y="8546"/>
                        <a:pt x="10940" y="8546"/>
                      </a:cubicBezTo>
                      <a:close/>
                      <a:moveTo>
                        <a:pt x="10940" y="0"/>
                      </a:moveTo>
                      <a:cubicBezTo>
                        <a:pt x="4787" y="0"/>
                        <a:pt x="1" y="4786"/>
                        <a:pt x="1" y="10939"/>
                      </a:cubicBezTo>
                      <a:lnTo>
                        <a:pt x="1" y="68369"/>
                      </a:lnTo>
                      <a:cubicBezTo>
                        <a:pt x="1" y="70420"/>
                        <a:pt x="1710" y="72471"/>
                        <a:pt x="4103" y="72471"/>
                      </a:cubicBezTo>
                      <a:lnTo>
                        <a:pt x="25639" y="72471"/>
                      </a:lnTo>
                      <a:cubicBezTo>
                        <a:pt x="27690" y="72471"/>
                        <a:pt x="29741" y="70420"/>
                        <a:pt x="29741" y="68369"/>
                      </a:cubicBezTo>
                      <a:lnTo>
                        <a:pt x="29741" y="10939"/>
                      </a:lnTo>
                      <a:cubicBezTo>
                        <a:pt x="29741" y="4786"/>
                        <a:pt x="24956" y="0"/>
                        <a:pt x="18802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1" name="Google Shape;221;p31"/>
                <p:cNvSpPr/>
                <p:nvPr/>
              </p:nvSpPr>
              <p:spPr>
                <a:xfrm>
                  <a:off x="2899825" y="1844775"/>
                  <a:ext cx="752075" cy="117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83" h="46834" extrusionOk="0">
                      <a:moveTo>
                        <a:pt x="18802" y="8547"/>
                      </a:moveTo>
                      <a:cubicBezTo>
                        <a:pt x="20169" y="8547"/>
                        <a:pt x="21537" y="9572"/>
                        <a:pt x="21537" y="10940"/>
                      </a:cubicBezTo>
                      <a:lnTo>
                        <a:pt x="21537" y="38287"/>
                      </a:lnTo>
                      <a:lnTo>
                        <a:pt x="8547" y="38287"/>
                      </a:lnTo>
                      <a:lnTo>
                        <a:pt x="8547" y="10940"/>
                      </a:lnTo>
                      <a:cubicBezTo>
                        <a:pt x="8547" y="9572"/>
                        <a:pt x="9572" y="8547"/>
                        <a:pt x="10940" y="8547"/>
                      </a:cubicBezTo>
                      <a:close/>
                      <a:moveTo>
                        <a:pt x="10940" y="1"/>
                      </a:moveTo>
                      <a:cubicBezTo>
                        <a:pt x="4786" y="1"/>
                        <a:pt x="1" y="4786"/>
                        <a:pt x="1" y="10940"/>
                      </a:cubicBezTo>
                      <a:lnTo>
                        <a:pt x="1" y="42731"/>
                      </a:lnTo>
                      <a:cubicBezTo>
                        <a:pt x="1" y="44782"/>
                        <a:pt x="2052" y="46833"/>
                        <a:pt x="4445" y="46833"/>
                      </a:cubicBezTo>
                      <a:lnTo>
                        <a:pt x="25639" y="46833"/>
                      </a:lnTo>
                      <a:cubicBezTo>
                        <a:pt x="28032" y="46833"/>
                        <a:pt x="30083" y="44782"/>
                        <a:pt x="30083" y="42731"/>
                      </a:cubicBezTo>
                      <a:lnTo>
                        <a:pt x="30083" y="10940"/>
                      </a:lnTo>
                      <a:cubicBezTo>
                        <a:pt x="30083" y="4786"/>
                        <a:pt x="24955" y="1"/>
                        <a:pt x="18802" y="1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222;p31"/>
                <p:cNvSpPr/>
                <p:nvPr/>
              </p:nvSpPr>
              <p:spPr>
                <a:xfrm>
                  <a:off x="1942675" y="1631125"/>
                  <a:ext cx="743525" cy="13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1" h="55380" extrusionOk="0">
                      <a:moveTo>
                        <a:pt x="18802" y="8547"/>
                      </a:moveTo>
                      <a:cubicBezTo>
                        <a:pt x="20169" y="8547"/>
                        <a:pt x="21195" y="9572"/>
                        <a:pt x="21195" y="10939"/>
                      </a:cubicBezTo>
                      <a:lnTo>
                        <a:pt x="21195" y="46833"/>
                      </a:lnTo>
                      <a:lnTo>
                        <a:pt x="8546" y="46833"/>
                      </a:lnTo>
                      <a:lnTo>
                        <a:pt x="8546" y="10939"/>
                      </a:lnTo>
                      <a:cubicBezTo>
                        <a:pt x="8546" y="9572"/>
                        <a:pt x="9572" y="8547"/>
                        <a:pt x="10939" y="8547"/>
                      </a:cubicBezTo>
                      <a:close/>
                      <a:moveTo>
                        <a:pt x="10939" y="0"/>
                      </a:moveTo>
                      <a:cubicBezTo>
                        <a:pt x="4786" y="0"/>
                        <a:pt x="0" y="4786"/>
                        <a:pt x="0" y="10939"/>
                      </a:cubicBezTo>
                      <a:lnTo>
                        <a:pt x="0" y="51277"/>
                      </a:lnTo>
                      <a:cubicBezTo>
                        <a:pt x="0" y="53328"/>
                        <a:pt x="1709" y="55379"/>
                        <a:pt x="4102" y="55379"/>
                      </a:cubicBezTo>
                      <a:lnTo>
                        <a:pt x="25638" y="55379"/>
                      </a:lnTo>
                      <a:cubicBezTo>
                        <a:pt x="27690" y="55379"/>
                        <a:pt x="29741" y="53328"/>
                        <a:pt x="29741" y="51277"/>
                      </a:cubicBezTo>
                      <a:lnTo>
                        <a:pt x="29741" y="10939"/>
                      </a:lnTo>
                      <a:cubicBezTo>
                        <a:pt x="29741" y="4786"/>
                        <a:pt x="24955" y="0"/>
                        <a:pt x="18802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23" name="Google Shape;223;p31"/>
              <p:cNvGrpSpPr/>
              <p:nvPr/>
            </p:nvGrpSpPr>
            <p:grpSpPr>
              <a:xfrm>
                <a:off x="3372501" y="3182582"/>
                <a:ext cx="822088" cy="1496501"/>
                <a:chOff x="2224700" y="263750"/>
                <a:chExt cx="3059500" cy="5084950"/>
              </a:xfrm>
            </p:grpSpPr>
            <p:sp>
              <p:nvSpPr>
                <p:cNvPr id="224" name="Google Shape;224;p31"/>
                <p:cNvSpPr/>
                <p:nvPr/>
              </p:nvSpPr>
              <p:spPr>
                <a:xfrm>
                  <a:off x="3549325" y="4425700"/>
                  <a:ext cx="410250" cy="4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0" h="16409" extrusionOk="0">
                      <a:moveTo>
                        <a:pt x="8205" y="0"/>
                      </a:moveTo>
                      <a:cubicBezTo>
                        <a:pt x="3761" y="0"/>
                        <a:pt x="1" y="3761"/>
                        <a:pt x="1" y="8205"/>
                      </a:cubicBezTo>
                      <a:cubicBezTo>
                        <a:pt x="1" y="12648"/>
                        <a:pt x="3761" y="16409"/>
                        <a:pt x="8205" y="16409"/>
                      </a:cubicBezTo>
                      <a:cubicBezTo>
                        <a:pt x="12649" y="16409"/>
                        <a:pt x="16409" y="12648"/>
                        <a:pt x="16409" y="8205"/>
                      </a:cubicBezTo>
                      <a:cubicBezTo>
                        <a:pt x="16409" y="3761"/>
                        <a:pt x="12649" y="0"/>
                        <a:pt x="8205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5" name="Google Shape;225;p31"/>
                <p:cNvSpPr/>
                <p:nvPr/>
              </p:nvSpPr>
              <p:spPr>
                <a:xfrm>
                  <a:off x="3241675" y="870525"/>
                  <a:ext cx="1025550" cy="2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2" h="8547" extrusionOk="0">
                      <a:moveTo>
                        <a:pt x="4444" y="0"/>
                      </a:moveTo>
                      <a:cubicBezTo>
                        <a:pt x="2051" y="0"/>
                        <a:pt x="0" y="1710"/>
                        <a:pt x="0" y="4103"/>
                      </a:cubicBezTo>
                      <a:cubicBezTo>
                        <a:pt x="0" y="6495"/>
                        <a:pt x="2051" y="8546"/>
                        <a:pt x="4444" y="8546"/>
                      </a:cubicBezTo>
                      <a:lnTo>
                        <a:pt x="36920" y="8546"/>
                      </a:lnTo>
                      <a:cubicBezTo>
                        <a:pt x="38971" y="8546"/>
                        <a:pt x="41022" y="6495"/>
                        <a:pt x="41022" y="4103"/>
                      </a:cubicBezTo>
                      <a:cubicBezTo>
                        <a:pt x="41022" y="1710"/>
                        <a:pt x="38971" y="0"/>
                        <a:pt x="36920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6" name="Google Shape;226;p31"/>
                <p:cNvSpPr/>
                <p:nvPr/>
              </p:nvSpPr>
              <p:spPr>
                <a:xfrm>
                  <a:off x="2224700" y="263750"/>
                  <a:ext cx="3059500" cy="50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80" h="203398" extrusionOk="0">
                      <a:moveTo>
                        <a:pt x="101869" y="8547"/>
                      </a:moveTo>
                      <a:cubicBezTo>
                        <a:pt x="108364" y="8547"/>
                        <a:pt x="113834" y="13674"/>
                        <a:pt x="113834" y="20511"/>
                      </a:cubicBezTo>
                      <a:lnTo>
                        <a:pt x="113834" y="48542"/>
                      </a:lnTo>
                      <a:lnTo>
                        <a:pt x="8546" y="48542"/>
                      </a:lnTo>
                      <a:lnTo>
                        <a:pt x="8546" y="20511"/>
                      </a:lnTo>
                      <a:cubicBezTo>
                        <a:pt x="8546" y="13674"/>
                        <a:pt x="14016" y="8547"/>
                        <a:pt x="20511" y="8547"/>
                      </a:cubicBezTo>
                      <a:close/>
                      <a:moveTo>
                        <a:pt x="113834" y="57088"/>
                      </a:moveTo>
                      <a:lnTo>
                        <a:pt x="113834" y="145968"/>
                      </a:lnTo>
                      <a:lnTo>
                        <a:pt x="8546" y="145968"/>
                      </a:lnTo>
                      <a:lnTo>
                        <a:pt x="8546" y="57088"/>
                      </a:lnTo>
                      <a:close/>
                      <a:moveTo>
                        <a:pt x="113834" y="154514"/>
                      </a:moveTo>
                      <a:lnTo>
                        <a:pt x="113834" y="182887"/>
                      </a:lnTo>
                      <a:cubicBezTo>
                        <a:pt x="113834" y="189382"/>
                        <a:pt x="108364" y="194851"/>
                        <a:pt x="101869" y="194851"/>
                      </a:cubicBezTo>
                      <a:lnTo>
                        <a:pt x="20511" y="194851"/>
                      </a:lnTo>
                      <a:cubicBezTo>
                        <a:pt x="14016" y="194851"/>
                        <a:pt x="8546" y="189382"/>
                        <a:pt x="8546" y="182887"/>
                      </a:cubicBezTo>
                      <a:lnTo>
                        <a:pt x="8546" y="154514"/>
                      </a:lnTo>
                      <a:close/>
                      <a:moveTo>
                        <a:pt x="20511" y="1"/>
                      </a:moveTo>
                      <a:cubicBezTo>
                        <a:pt x="9230" y="1"/>
                        <a:pt x="0" y="8888"/>
                        <a:pt x="0" y="20511"/>
                      </a:cubicBezTo>
                      <a:lnTo>
                        <a:pt x="0" y="182887"/>
                      </a:lnTo>
                      <a:cubicBezTo>
                        <a:pt x="0" y="194168"/>
                        <a:pt x="9230" y="203397"/>
                        <a:pt x="20511" y="203397"/>
                      </a:cubicBezTo>
                      <a:lnTo>
                        <a:pt x="101869" y="203397"/>
                      </a:lnTo>
                      <a:cubicBezTo>
                        <a:pt x="113150" y="203397"/>
                        <a:pt x="122380" y="194168"/>
                        <a:pt x="122380" y="182887"/>
                      </a:cubicBezTo>
                      <a:lnTo>
                        <a:pt x="122380" y="20511"/>
                      </a:lnTo>
                      <a:cubicBezTo>
                        <a:pt x="122380" y="8888"/>
                        <a:pt x="113150" y="1"/>
                        <a:pt x="101869" y="1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7" name="Google Shape;227;p31"/>
                <p:cNvSpPr/>
                <p:nvPr/>
              </p:nvSpPr>
              <p:spPr>
                <a:xfrm>
                  <a:off x="2797275" y="3340350"/>
                  <a:ext cx="1922900" cy="2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16" h="8547" extrusionOk="0">
                      <a:moveTo>
                        <a:pt x="4103" y="0"/>
                      </a:moveTo>
                      <a:cubicBezTo>
                        <a:pt x="1710" y="0"/>
                        <a:pt x="1" y="1709"/>
                        <a:pt x="1" y="4102"/>
                      </a:cubicBezTo>
                      <a:cubicBezTo>
                        <a:pt x="1" y="6495"/>
                        <a:pt x="1710" y="8546"/>
                        <a:pt x="4103" y="8546"/>
                      </a:cubicBezTo>
                      <a:lnTo>
                        <a:pt x="72471" y="8546"/>
                      </a:lnTo>
                      <a:cubicBezTo>
                        <a:pt x="74864" y="8546"/>
                        <a:pt x="76915" y="6495"/>
                        <a:pt x="76915" y="4102"/>
                      </a:cubicBezTo>
                      <a:cubicBezTo>
                        <a:pt x="76915" y="1709"/>
                        <a:pt x="74864" y="0"/>
                        <a:pt x="72471" y="0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8" name="Google Shape;228;p31"/>
                <p:cNvSpPr/>
                <p:nvPr/>
              </p:nvSpPr>
              <p:spPr>
                <a:xfrm>
                  <a:off x="2797275" y="2699375"/>
                  <a:ext cx="1922900" cy="2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16" h="8547" extrusionOk="0">
                      <a:moveTo>
                        <a:pt x="4103" y="1"/>
                      </a:moveTo>
                      <a:cubicBezTo>
                        <a:pt x="1710" y="1"/>
                        <a:pt x="1" y="1710"/>
                        <a:pt x="1" y="4103"/>
                      </a:cubicBezTo>
                      <a:cubicBezTo>
                        <a:pt x="1" y="6496"/>
                        <a:pt x="1710" y="8547"/>
                        <a:pt x="4103" y="8547"/>
                      </a:cubicBezTo>
                      <a:lnTo>
                        <a:pt x="72471" y="8547"/>
                      </a:lnTo>
                      <a:cubicBezTo>
                        <a:pt x="74864" y="8547"/>
                        <a:pt x="76915" y="6496"/>
                        <a:pt x="76915" y="4103"/>
                      </a:cubicBezTo>
                      <a:cubicBezTo>
                        <a:pt x="76915" y="1710"/>
                        <a:pt x="74864" y="1"/>
                        <a:pt x="72471" y="1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9" name="Google Shape;229;p31"/>
                <p:cNvSpPr/>
                <p:nvPr/>
              </p:nvSpPr>
              <p:spPr>
                <a:xfrm>
                  <a:off x="2797275" y="2058425"/>
                  <a:ext cx="1922900" cy="2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16" h="8547" extrusionOk="0">
                      <a:moveTo>
                        <a:pt x="4103" y="1"/>
                      </a:moveTo>
                      <a:cubicBezTo>
                        <a:pt x="1710" y="1"/>
                        <a:pt x="1" y="1710"/>
                        <a:pt x="1" y="4103"/>
                      </a:cubicBezTo>
                      <a:cubicBezTo>
                        <a:pt x="1" y="6496"/>
                        <a:pt x="1710" y="8547"/>
                        <a:pt x="4103" y="8547"/>
                      </a:cubicBezTo>
                      <a:lnTo>
                        <a:pt x="72471" y="8547"/>
                      </a:lnTo>
                      <a:cubicBezTo>
                        <a:pt x="74864" y="8547"/>
                        <a:pt x="76915" y="6496"/>
                        <a:pt x="76915" y="4103"/>
                      </a:cubicBezTo>
                      <a:cubicBezTo>
                        <a:pt x="76915" y="1710"/>
                        <a:pt x="74864" y="1"/>
                        <a:pt x="72471" y="1"/>
                      </a:cubicBezTo>
                      <a:close/>
                    </a:path>
                  </a:pathLst>
                </a:custGeom>
                <a:solidFill>
                  <a:srgbClr val="363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cxnSp>
        <p:nvCxnSpPr>
          <p:cNvPr id="230" name="Google Shape;230;p31"/>
          <p:cNvCxnSpPr/>
          <p:nvPr/>
        </p:nvCxnSpPr>
        <p:spPr>
          <a:xfrm>
            <a:off x="6553300" y="3030212"/>
            <a:ext cx="62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3998975" y="3030212"/>
            <a:ext cx="62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Integration Framework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90509-9067-BA30-FDF8-FEFB5CEC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1" y="1007646"/>
            <a:ext cx="4914900" cy="37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89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Integration Framework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3F4309-3783-6238-ACD8-9B0B854B9E8B}"/>
              </a:ext>
            </a:extLst>
          </p:cNvPr>
          <p:cNvGrpSpPr/>
          <p:nvPr/>
        </p:nvGrpSpPr>
        <p:grpSpPr>
          <a:xfrm>
            <a:off x="697754" y="1687845"/>
            <a:ext cx="5255459" cy="2043994"/>
            <a:chOff x="2069636" y="2902883"/>
            <a:chExt cx="8527476" cy="35536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428547-79CB-8FBA-142A-61FC810446A7}"/>
                </a:ext>
              </a:extLst>
            </p:cNvPr>
            <p:cNvGrpSpPr/>
            <p:nvPr/>
          </p:nvGrpSpPr>
          <p:grpSpPr>
            <a:xfrm>
              <a:off x="2069636" y="2902883"/>
              <a:ext cx="2136480" cy="1560907"/>
              <a:chOff x="0" y="0"/>
              <a:chExt cx="8861002" cy="1024303"/>
            </a:xfrm>
          </p:grpSpPr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D4E4EC40-35B4-92A1-1B5A-9209B68609F4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33" name="Rectangle: Rounded Corners 4">
                <a:extLst>
                  <a:ext uri="{FF2B5EF4-FFF2-40B4-BE49-F238E27FC236}">
                    <a16:creationId xmlns:a16="http://schemas.microsoft.com/office/drawing/2014/main" id="{C33DA2FD-3B3A-4551-924A-36FF346F7318}"/>
                  </a:ext>
                </a:extLst>
              </p:cNvPr>
              <p:cNvSpPr txBox="1"/>
              <p:nvPr/>
            </p:nvSpPr>
            <p:spPr>
              <a:xfrm>
                <a:off x="30000" y="30001"/>
                <a:ext cx="8831002" cy="9643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Building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A34E4D-53AE-5FFC-E564-DDB16F7ACB93}"/>
                </a:ext>
              </a:extLst>
            </p:cNvPr>
            <p:cNvGrpSpPr/>
            <p:nvPr/>
          </p:nvGrpSpPr>
          <p:grpSpPr>
            <a:xfrm>
              <a:off x="2069636" y="4647383"/>
              <a:ext cx="2136480" cy="1560907"/>
              <a:chOff x="0" y="0"/>
              <a:chExt cx="8861002" cy="1024303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9C5C4E01-F3E1-939C-650B-709D4B3E485F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30" name="Rectangle: Rounded Corners 4">
                <a:extLst>
                  <a:ext uri="{FF2B5EF4-FFF2-40B4-BE49-F238E27FC236}">
                    <a16:creationId xmlns:a16="http://schemas.microsoft.com/office/drawing/2014/main" id="{0319F096-9919-402A-8008-A07C515FA9EF}"/>
                  </a:ext>
                </a:extLst>
              </p:cNvPr>
              <p:cNvSpPr txBox="1"/>
              <p:nvPr/>
            </p:nvSpPr>
            <p:spPr>
              <a:xfrm>
                <a:off x="30000" y="30001"/>
                <a:ext cx="8831002" cy="9643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Environment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1042A-C46D-BABA-9FB4-01AD76C6A437}"/>
                </a:ext>
              </a:extLst>
            </p:cNvPr>
            <p:cNvGrpSpPr/>
            <p:nvPr/>
          </p:nvGrpSpPr>
          <p:grpSpPr>
            <a:xfrm>
              <a:off x="4392174" y="2902884"/>
              <a:ext cx="2136480" cy="734340"/>
              <a:chOff x="0" y="0"/>
              <a:chExt cx="8861002" cy="1024303"/>
            </a:xfrm>
          </p:grpSpPr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id="{45EFBBB6-6F97-01AF-D8DB-60B7AE87DB82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28" name="Rectangle: Rounded Corners 4">
                <a:extLst>
                  <a:ext uri="{FF2B5EF4-FFF2-40B4-BE49-F238E27FC236}">
                    <a16:creationId xmlns:a16="http://schemas.microsoft.com/office/drawing/2014/main" id="{AF26A1C9-65CA-F83C-56F4-6E3EB147B8FE}"/>
                  </a:ext>
                </a:extLst>
              </p:cNvPr>
              <p:cNvSpPr txBox="1"/>
              <p:nvPr/>
            </p:nvSpPr>
            <p:spPr>
              <a:xfrm>
                <a:off x="29999" y="30001"/>
                <a:ext cx="8831003" cy="9643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Static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A2C519-5836-B114-7625-06F7B1541086}"/>
                </a:ext>
              </a:extLst>
            </p:cNvPr>
            <p:cNvGrpSpPr/>
            <p:nvPr/>
          </p:nvGrpSpPr>
          <p:grpSpPr>
            <a:xfrm>
              <a:off x="4392174" y="3729451"/>
              <a:ext cx="2136480" cy="734340"/>
              <a:chOff x="0" y="0"/>
              <a:chExt cx="8861002" cy="1024303"/>
            </a:xfrm>
          </p:grpSpPr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CE80D34-FED0-A014-E946-CC6C70638859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26" name="Rectangle: Rounded Corners 4">
                <a:extLst>
                  <a:ext uri="{FF2B5EF4-FFF2-40B4-BE49-F238E27FC236}">
                    <a16:creationId xmlns:a16="http://schemas.microsoft.com/office/drawing/2014/main" id="{E491C3F8-4C01-0BDB-3E92-D46B01973C3F}"/>
                  </a:ext>
                </a:extLst>
              </p:cNvPr>
              <p:cNvSpPr txBox="1"/>
              <p:nvPr/>
            </p:nvSpPr>
            <p:spPr>
              <a:xfrm>
                <a:off x="30000" y="30001"/>
                <a:ext cx="8831002" cy="9643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Live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00EDB9-CC10-A7D8-CA68-09B94714B64D}"/>
                </a:ext>
              </a:extLst>
            </p:cNvPr>
            <p:cNvGrpSpPr/>
            <p:nvPr/>
          </p:nvGrpSpPr>
          <p:grpSpPr>
            <a:xfrm>
              <a:off x="4399407" y="4647383"/>
              <a:ext cx="2136480" cy="734340"/>
              <a:chOff x="0" y="0"/>
              <a:chExt cx="8861002" cy="102430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64E4C33-6AE9-9176-10B5-73913F96B558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Rectangle: Rounded Corners 4">
                <a:extLst>
                  <a:ext uri="{FF2B5EF4-FFF2-40B4-BE49-F238E27FC236}">
                    <a16:creationId xmlns:a16="http://schemas.microsoft.com/office/drawing/2014/main" id="{4D3EA830-6141-209C-D433-1FB337786C70}"/>
                  </a:ext>
                </a:extLst>
              </p:cNvPr>
              <p:cNvSpPr txBox="1"/>
              <p:nvPr/>
            </p:nvSpPr>
            <p:spPr>
              <a:xfrm>
                <a:off x="30000" y="30001"/>
                <a:ext cx="8831002" cy="9643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Static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B8C2F1-80A4-1EFB-82E2-0F119C08AA72}"/>
                </a:ext>
              </a:extLst>
            </p:cNvPr>
            <p:cNvGrpSpPr/>
            <p:nvPr/>
          </p:nvGrpSpPr>
          <p:grpSpPr>
            <a:xfrm>
              <a:off x="4399407" y="5473950"/>
              <a:ext cx="2136480" cy="734340"/>
              <a:chOff x="0" y="0"/>
              <a:chExt cx="8861002" cy="1024303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85EF4909-AC14-7FC5-7424-1C7C56720924}"/>
                  </a:ext>
                </a:extLst>
              </p:cNvPr>
              <p:cNvSpPr/>
              <p:nvPr/>
            </p:nvSpPr>
            <p:spPr>
              <a:xfrm>
                <a:off x="0" y="0"/>
                <a:ext cx="8861002" cy="1024303"/>
              </a:xfrm>
              <a:prstGeom prst="roundRect">
                <a:avLst>
                  <a:gd name="adj" fmla="val 10000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Rectangle: Rounded Corners 4">
                <a:extLst>
                  <a:ext uri="{FF2B5EF4-FFF2-40B4-BE49-F238E27FC236}">
                    <a16:creationId xmlns:a16="http://schemas.microsoft.com/office/drawing/2014/main" id="{45023EED-D5EF-B03B-0DD4-BB676C3DD262}"/>
                  </a:ext>
                </a:extLst>
              </p:cNvPr>
              <p:cNvSpPr txBox="1"/>
              <p:nvPr/>
            </p:nvSpPr>
            <p:spPr>
              <a:xfrm>
                <a:off x="30000" y="30001"/>
                <a:ext cx="8831002" cy="9643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438" tIns="71438" rIns="71438" bIns="71438" numCol="1" spcCol="1270" anchor="ctr" anchorCtr="0">
                <a:noAutofit/>
              </a:bodyPr>
              <a:lstStyle/>
              <a:p>
                <a:pPr algn="ctr" defTabSz="8334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Live</a:t>
                </a:r>
                <a:endParaRPr lang="en-GB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97CECF0-17B3-9993-E0F4-9174C74CAA39}"/>
                </a:ext>
              </a:extLst>
            </p:cNvPr>
            <p:cNvSpPr/>
            <p:nvPr/>
          </p:nvSpPr>
          <p:spPr>
            <a:xfrm>
              <a:off x="7642876" y="2997673"/>
              <a:ext cx="1518748" cy="540001"/>
            </a:xfrm>
            <a:prstGeom prst="round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sz="1050" dirty="0"/>
                <a:t>IFC</a:t>
              </a:r>
              <a:endParaRPr lang="en-GB" sz="1050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743D6C2-BA22-D350-0DB0-2DD4058823D4}"/>
                </a:ext>
              </a:extLst>
            </p:cNvPr>
            <p:cNvSpPr/>
            <p:nvPr/>
          </p:nvSpPr>
          <p:spPr>
            <a:xfrm>
              <a:off x="7823456" y="4748937"/>
              <a:ext cx="1518748" cy="540001"/>
            </a:xfrm>
            <a:prstGeom prst="round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sz="1050" dirty="0"/>
                <a:t>CityGML</a:t>
              </a:r>
              <a:endParaRPr lang="en-GB" sz="105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170BCFD-E663-B22B-CED1-7B09FC61BCDC}"/>
                </a:ext>
              </a:extLst>
            </p:cNvPr>
            <p:cNvSpPr/>
            <p:nvPr/>
          </p:nvSpPr>
          <p:spPr>
            <a:xfrm>
              <a:off x="8938198" y="3824240"/>
              <a:ext cx="1518748" cy="540001"/>
            </a:xfrm>
            <a:prstGeom prst="round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sz="1050" dirty="0"/>
                <a:t>BMS</a:t>
              </a:r>
              <a:endParaRPr lang="en-GB" sz="105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26EAAD-80DA-5BAE-71B6-D65D027D639F}"/>
                </a:ext>
              </a:extLst>
            </p:cNvPr>
            <p:cNvSpPr/>
            <p:nvPr/>
          </p:nvSpPr>
          <p:spPr>
            <a:xfrm>
              <a:off x="9078364" y="5580266"/>
              <a:ext cx="1518748" cy="876238"/>
            </a:xfrm>
            <a:prstGeom prst="round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Web Services</a:t>
              </a:r>
              <a:endParaRPr lang="en-GB" dirty="0"/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5F75C268-2699-B818-71C5-E3874A517D0A}"/>
                </a:ext>
              </a:extLst>
            </p:cNvPr>
            <p:cNvCxnSpPr>
              <a:cxnSpLocks/>
              <a:stCxn id="9" idx="1"/>
              <a:endCxn id="228" idx="3"/>
            </p:cNvCxnSpPr>
            <p:nvPr/>
          </p:nvCxnSpPr>
          <p:spPr>
            <a:xfrm rot="10800000" flipV="1">
              <a:off x="6528654" y="3267673"/>
              <a:ext cx="1114222" cy="2380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474F1401-8915-D365-8985-ED1058AA7BFE}"/>
                </a:ext>
              </a:extLst>
            </p:cNvPr>
            <p:cNvCxnSpPr>
              <a:cxnSpLocks/>
              <a:stCxn id="10" idx="1"/>
              <a:endCxn id="224" idx="3"/>
            </p:cNvCxnSpPr>
            <p:nvPr/>
          </p:nvCxnSpPr>
          <p:spPr>
            <a:xfrm rot="10800000">
              <a:off x="6535886" y="5014553"/>
              <a:ext cx="1287570" cy="4385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D5CB86C-489F-9294-66F4-3A13663BF814}"/>
                </a:ext>
              </a:extLst>
            </p:cNvPr>
            <p:cNvCxnSpPr>
              <a:cxnSpLocks/>
              <a:stCxn id="10" idx="1"/>
              <a:endCxn id="228" idx="3"/>
            </p:cNvCxnSpPr>
            <p:nvPr/>
          </p:nvCxnSpPr>
          <p:spPr>
            <a:xfrm rot="10800000">
              <a:off x="6528656" y="3270054"/>
              <a:ext cx="1294802" cy="1748884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ABE3A40D-F350-94D1-51BB-D51E15A18BDF}"/>
                </a:ext>
              </a:extLst>
            </p:cNvPr>
            <p:cNvCxnSpPr>
              <a:cxnSpLocks/>
              <a:stCxn id="11" idx="1"/>
              <a:endCxn id="226" idx="3"/>
            </p:cNvCxnSpPr>
            <p:nvPr/>
          </p:nvCxnSpPr>
          <p:spPr>
            <a:xfrm rot="10800000" flipV="1">
              <a:off x="6528656" y="4094239"/>
              <a:ext cx="2409544" cy="2380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84312FF-E266-513B-DCC0-7E14984A9482}"/>
                </a:ext>
              </a:extLst>
            </p:cNvPr>
            <p:cNvCxnSpPr>
              <a:cxnSpLocks/>
              <a:stCxn id="22" idx="1"/>
              <a:endCxn id="30" idx="3"/>
            </p:cNvCxnSpPr>
            <p:nvPr/>
          </p:nvCxnSpPr>
          <p:spPr>
            <a:xfrm rot="10800000">
              <a:off x="6535886" y="5841121"/>
              <a:ext cx="2542478" cy="17726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CAD52C1B-6CB3-C4AE-C353-9B651F4AACC8}"/>
                </a:ext>
              </a:extLst>
            </p:cNvPr>
            <p:cNvCxnSpPr>
              <a:cxnSpLocks/>
              <a:stCxn id="22" idx="1"/>
              <a:endCxn id="224" idx="3"/>
            </p:cNvCxnSpPr>
            <p:nvPr/>
          </p:nvCxnSpPr>
          <p:spPr>
            <a:xfrm rot="10800000">
              <a:off x="6535886" y="5014554"/>
              <a:ext cx="2542478" cy="1003833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4" name="Graphic 233" descr="Database outline">
            <a:extLst>
              <a:ext uri="{FF2B5EF4-FFF2-40B4-BE49-F238E27FC236}">
                <a16:creationId xmlns:a16="http://schemas.microsoft.com/office/drawing/2014/main" id="{3299637C-2E29-375E-12F0-415F3217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0809" y="1770942"/>
            <a:ext cx="1622922" cy="1622922"/>
          </a:xfrm>
          <a:prstGeom prst="rect">
            <a:avLst/>
          </a:prstGeom>
        </p:spPr>
      </p:pic>
      <p:cxnSp>
        <p:nvCxnSpPr>
          <p:cNvPr id="235" name="Connector: Curved 234">
            <a:extLst>
              <a:ext uri="{FF2B5EF4-FFF2-40B4-BE49-F238E27FC236}">
                <a16:creationId xmlns:a16="http://schemas.microsoft.com/office/drawing/2014/main" id="{88DFF448-F04B-5401-D4AB-103A30A5EB9C}"/>
              </a:ext>
            </a:extLst>
          </p:cNvPr>
          <p:cNvCxnSpPr>
            <a:cxnSpLocks/>
            <a:stCxn id="9" idx="0"/>
            <a:endCxn id="234" idx="0"/>
          </p:cNvCxnSpPr>
          <p:nvPr/>
        </p:nvCxnSpPr>
        <p:spPr>
          <a:xfrm rot="16200000" flipH="1">
            <a:off x="5977110" y="365782"/>
            <a:ext cx="28575" cy="2781744"/>
          </a:xfrm>
          <a:prstGeom prst="curvedConnector3">
            <a:avLst>
              <a:gd name="adj1" fmla="val -800000"/>
            </a:avLst>
          </a:prstGeom>
          <a:ln w="19050">
            <a:solidFill>
              <a:schemeClr val="bg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ctor: Curved 235">
            <a:extLst>
              <a:ext uri="{FF2B5EF4-FFF2-40B4-BE49-F238E27FC236}">
                <a16:creationId xmlns:a16="http://schemas.microsoft.com/office/drawing/2014/main" id="{ABA28276-FBE5-2A18-52C1-D6304E577C3F}"/>
              </a:ext>
            </a:extLst>
          </p:cNvPr>
          <p:cNvCxnSpPr>
            <a:stCxn id="22" idx="2"/>
            <a:endCxn id="234" idx="2"/>
          </p:cNvCxnSpPr>
          <p:nvPr/>
        </p:nvCxnSpPr>
        <p:spPr>
          <a:xfrm rot="5400000" flipH="1" flipV="1">
            <a:off x="6264753" y="2614323"/>
            <a:ext cx="337975" cy="1897057"/>
          </a:xfrm>
          <a:prstGeom prst="curvedConnector3">
            <a:avLst>
              <a:gd name="adj1" fmla="val -67638"/>
            </a:avLst>
          </a:prstGeom>
          <a:ln w="19050">
            <a:solidFill>
              <a:schemeClr val="bg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or: Curved 236">
            <a:extLst>
              <a:ext uri="{FF2B5EF4-FFF2-40B4-BE49-F238E27FC236}">
                <a16:creationId xmlns:a16="http://schemas.microsoft.com/office/drawing/2014/main" id="{ED1C3BE6-0FC6-57F3-0D1F-D68D9D6957B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66829" y="2373098"/>
            <a:ext cx="930369" cy="147359"/>
          </a:xfrm>
          <a:prstGeom prst="curved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Curved 237">
            <a:extLst>
              <a:ext uri="{FF2B5EF4-FFF2-40B4-BE49-F238E27FC236}">
                <a16:creationId xmlns:a16="http://schemas.microsoft.com/office/drawing/2014/main" id="{C745527A-1658-E067-C994-117AD7EC0F8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79817" y="2649705"/>
            <a:ext cx="1617381" cy="255266"/>
          </a:xfrm>
          <a:prstGeom prst="curved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Integration Framework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12" name="Google Shape;407;p39">
            <a:extLst>
              <a:ext uri="{FF2B5EF4-FFF2-40B4-BE49-F238E27FC236}">
                <a16:creationId xmlns:a16="http://schemas.microsoft.com/office/drawing/2014/main" id="{52A2DF27-1C0B-822C-3518-37C5A51EB6DA}"/>
              </a:ext>
            </a:extLst>
          </p:cNvPr>
          <p:cNvSpPr txBox="1"/>
          <p:nvPr/>
        </p:nvSpPr>
        <p:spPr>
          <a:xfrm>
            <a:off x="374651" y="1017801"/>
            <a:ext cx="832191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lvl="0" indent="-342900" algn="l" rtl="0"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GB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</a:t>
            </a:r>
            <a:r>
              <a:rPr lang="en-GB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 </a:t>
            </a:r>
            <a:r>
              <a:rPr lang="en-GB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automated</a:t>
            </a:r>
            <a:r>
              <a:rPr lang="en-GB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assessment for critical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428C22-FD72-5FFC-7EAF-0FB865DA68EC}"/>
              </a:ext>
            </a:extLst>
          </p:cNvPr>
          <p:cNvGrpSpPr/>
          <p:nvPr/>
        </p:nvGrpSpPr>
        <p:grpSpPr>
          <a:xfrm>
            <a:off x="681617" y="1742112"/>
            <a:ext cx="7707981" cy="1493042"/>
            <a:chOff x="0" y="0"/>
            <a:chExt cx="5766435" cy="11171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4818B9-F144-71E7-B525-2AF3C1391597}"/>
                </a:ext>
              </a:extLst>
            </p:cNvPr>
            <p:cNvGrpSpPr/>
            <p:nvPr/>
          </p:nvGrpSpPr>
          <p:grpSpPr>
            <a:xfrm>
              <a:off x="425450" y="654050"/>
              <a:ext cx="5044849" cy="463088"/>
              <a:chOff x="0" y="0"/>
              <a:chExt cx="5044849" cy="463088"/>
            </a:xfrm>
          </p:grpSpPr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4C259741-DF43-9EA2-177F-56FA5E08C32C}"/>
                  </a:ext>
                </a:extLst>
              </p:cNvPr>
              <p:cNvSpPr/>
              <p:nvPr/>
            </p:nvSpPr>
            <p:spPr>
              <a:xfrm rot="5400000">
                <a:off x="390140" y="-390049"/>
                <a:ext cx="299720" cy="1080000"/>
              </a:xfrm>
              <a:prstGeom prst="rightBrac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5485CFCD-02D0-A978-7D1C-3B7C92AABB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863" y="294179"/>
                <a:ext cx="817879" cy="16890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0" tIns="0" rIns="0" bIns="0" anchor="t" anchorCtr="0">
                <a:noAutofit/>
              </a:bodyPr>
              <a:lstStyle/>
              <a:p>
                <a:pPr algn="ctr"/>
                <a:r>
                  <a:rPr lang="fi-FI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Building Model</a:t>
                </a:r>
                <a:endParaRPr lang="en-GB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F9437952-D9EF-524F-FFBC-3972D6F1320F}"/>
                  </a:ext>
                </a:extLst>
              </p:cNvPr>
              <p:cNvSpPr/>
              <p:nvPr/>
            </p:nvSpPr>
            <p:spPr>
              <a:xfrm rot="5400000">
                <a:off x="2800283" y="-818357"/>
                <a:ext cx="299720" cy="1944370"/>
              </a:xfrm>
              <a:prstGeom prst="rightBrac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6CFAF858-61F8-C307-EE23-376FC3C768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5690" y="294179"/>
                <a:ext cx="591819" cy="16890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0" tIns="0" rIns="0" bIns="0" anchor="t" anchorCtr="0">
                <a:noAutofit/>
              </a:bodyPr>
              <a:lstStyle/>
              <a:p>
                <a:pPr algn="just"/>
                <a:r>
                  <a:rPr lang="fi-FI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City Model</a:t>
                </a:r>
                <a:endParaRPr lang="en-GB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2">
                <a:extLst>
                  <a:ext uri="{FF2B5EF4-FFF2-40B4-BE49-F238E27FC236}">
                    <a16:creationId xmlns:a16="http://schemas.microsoft.com/office/drawing/2014/main" id="{2E35985A-F2B6-8CD4-6DD7-ED195A7BD8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8387" y="268980"/>
                <a:ext cx="278129" cy="16890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0" tIns="0" rIns="0" bIns="0" anchor="t" anchorCtr="0">
                <a:noAutofit/>
              </a:bodyPr>
              <a:lstStyle/>
              <a:p>
                <a:pPr algn="just"/>
                <a:r>
                  <a:rPr lang="fi-FI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BMS</a:t>
                </a:r>
                <a:endParaRPr lang="en-GB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id="{D1A49BC2-EFCF-7A9A-B871-13852E9D0443}"/>
                  </a:ext>
                </a:extLst>
              </p:cNvPr>
              <p:cNvSpPr/>
              <p:nvPr/>
            </p:nvSpPr>
            <p:spPr>
              <a:xfrm rot="5400000">
                <a:off x="4746240" y="-47149"/>
                <a:ext cx="251460" cy="345758"/>
              </a:xfrm>
              <a:prstGeom prst="rightBrac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D2309F3-1DA9-6FED-3A9D-C33AD3DA5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" t="4912" r="933" b="9793"/>
            <a:stretch/>
          </p:blipFill>
          <p:spPr bwMode="auto">
            <a:xfrm>
              <a:off x="0" y="0"/>
              <a:ext cx="5766435" cy="723265"/>
            </a:xfrm>
            <a:prstGeom prst="rect">
              <a:avLst/>
            </a:prstGeom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65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Integration Framework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3" name="Google Shape;407;p39">
            <a:extLst>
              <a:ext uri="{FF2B5EF4-FFF2-40B4-BE49-F238E27FC236}">
                <a16:creationId xmlns:a16="http://schemas.microsoft.com/office/drawing/2014/main" id="{807E79B1-E0F6-257C-3AEC-2693E0043AD7}"/>
              </a:ext>
            </a:extLst>
          </p:cNvPr>
          <p:cNvSpPr txBox="1"/>
          <p:nvPr/>
        </p:nvSpPr>
        <p:spPr>
          <a:xfrm>
            <a:off x="198120" y="1017800"/>
            <a:ext cx="779526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lvl="0" algn="l" rtl="0"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On-demand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access to the unified data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Fire hydrants that are found near the affected building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C679E9-3F7D-035A-F111-7350C228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75473"/>
              </p:ext>
            </p:extLst>
          </p:nvPr>
        </p:nvGraphicFramePr>
        <p:xfrm>
          <a:off x="586740" y="2064210"/>
          <a:ext cx="7873691" cy="251078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16034">
                  <a:extLst>
                    <a:ext uri="{9D8B030D-6E8A-4147-A177-3AD203B41FA5}">
                      <a16:colId xmlns:a16="http://schemas.microsoft.com/office/drawing/2014/main" val="958484376"/>
                    </a:ext>
                  </a:extLst>
                </a:gridCol>
                <a:gridCol w="1328362">
                  <a:extLst>
                    <a:ext uri="{9D8B030D-6E8A-4147-A177-3AD203B41FA5}">
                      <a16:colId xmlns:a16="http://schemas.microsoft.com/office/drawing/2014/main" val="1967555009"/>
                    </a:ext>
                  </a:extLst>
                </a:gridCol>
                <a:gridCol w="1845724">
                  <a:extLst>
                    <a:ext uri="{9D8B030D-6E8A-4147-A177-3AD203B41FA5}">
                      <a16:colId xmlns:a16="http://schemas.microsoft.com/office/drawing/2014/main" val="2132334240"/>
                    </a:ext>
                  </a:extLst>
                </a:gridCol>
                <a:gridCol w="1483571">
                  <a:extLst>
                    <a:ext uri="{9D8B030D-6E8A-4147-A177-3AD203B41FA5}">
                      <a16:colId xmlns:a16="http://schemas.microsoft.com/office/drawing/2014/main" val="1551478891"/>
                    </a:ext>
                  </a:extLst>
                </a:gridCol>
              </a:tblGrid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Location (Coordinates)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Distance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Diameter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2805002820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24.819843, 60.217317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300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underground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600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1218561157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24.82183, 60.216087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300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pillar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300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2070689096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24.82398, 60.216246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underground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3907811480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24.820965, 60.215392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underground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520125312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24.823942, 60.215375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500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underground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3268958960"/>
                  </a:ext>
                </a:extLst>
              </a:tr>
              <a:tr h="358683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24.8261, 60.2152</a:t>
                      </a:r>
                      <a:endParaRPr lang="en-GB" sz="1400" b="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600</a:t>
                      </a:r>
                      <a:endParaRPr lang="en-GB" sz="14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underground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</a:pPr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300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40234" marR="40234" marT="0" marB="0" anchor="b"/>
                </a:tc>
                <a:extLst>
                  <a:ext uri="{0D108BD9-81ED-4DB2-BD59-A6C34878D82A}">
                    <a16:rowId xmlns:a16="http://schemas.microsoft.com/office/drawing/2014/main" val="666360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126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Benefits of the Research</a:t>
            </a:r>
            <a:endParaRPr dirty="0"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61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ontology extends its benefits to other stakeholders responsible for the safety of building occupants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Offers imperative knowledge that is required for a better understanding of building safety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Building designers can devise designs that ensure the safety of first responders 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Building managers and regulatory bodies can conduct conformity checks regarding the fire safety of buildings based on the knowledge in the ontology. </a:t>
            </a:r>
          </a:p>
          <a:p>
            <a:pPr lvl="1" indent="-374650">
              <a:spcBef>
                <a:spcPts val="1000"/>
              </a:spcBef>
              <a:buSzPts val="2300"/>
              <a:buChar char="●"/>
            </a:pP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Automated rule-checking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systems based on the ontology</a:t>
            </a:r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Other Activities in the Research</a:t>
            </a:r>
            <a:endParaRPr dirty="0"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61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Comparative study of relational and graph-based data persistent systems 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We experimented with four datasets</a:t>
            </a:r>
          </a:p>
          <a:p>
            <a:pPr lvl="1" indent="-374650">
              <a:spcBef>
                <a:spcPts val="1000"/>
              </a:spcBef>
              <a:buSzPts val="2300"/>
              <a:buChar char="●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Two building datasets - large and small</a:t>
            </a:r>
          </a:p>
          <a:p>
            <a:pPr lvl="1" indent="-374650">
              <a:spcBef>
                <a:spcPts val="1000"/>
              </a:spcBef>
              <a:buSzPts val="2300"/>
              <a:buChar char="●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Two city datasets - large (Tokyo) and small (Espoo)</a:t>
            </a:r>
          </a:p>
          <a:p>
            <a:pPr lvl="0" indent="-374650">
              <a:spcBef>
                <a:spcPts val="1000"/>
              </a:spcBef>
              <a:buSzPts val="2300"/>
              <a:buChar char="●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Compared Graph DB and Relational DB based on:</a:t>
            </a:r>
          </a:p>
          <a:p>
            <a:pPr lvl="1" indent="-374650">
              <a:spcBef>
                <a:spcPts val="1000"/>
              </a:spcBef>
              <a:buSzPts val="2300"/>
              <a:buChar char="●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 and maintenance </a:t>
            </a:r>
          </a:p>
          <a:p>
            <a:pPr lvl="1" indent="-374650">
              <a:spcBef>
                <a:spcPts val="1000"/>
              </a:spcBef>
              <a:buSzPts val="2300"/>
              <a:buChar char="●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Query performance</a:t>
            </a:r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96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9" name="Google Shape;399;p47"/>
          <p:cNvSpPr txBox="1"/>
          <p:nvPr/>
        </p:nvSpPr>
        <p:spPr>
          <a:xfrm>
            <a:off x="311700" y="509860"/>
            <a:ext cx="8520600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-304800" algn="just">
              <a:spcAft>
                <a:spcPts val="6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Altowaijri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Abdullah H. et al. 2021. “A Privacy-Preserving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Iot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-Based Fire Detector.”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IEEE Access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9: 51393–402. https://click.endnote.com/viewer?doi=10.1109%2Faccess.2021.3069588&amp;token=WzMxMjI5NzYsIjEwLjExMDkvYWNjZXNzLjIwMjEuMzA2OTU4OCJd.JZFmqHKBZWA6KnbrL8F5UE_c7R8 (February 24, 2023).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Balaji,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Bharathan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et al. 2016. “Brick: Towards a Unified Metadata Schema For Buildings.”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of the 3rd ACM International Conference on Systems for Energy-Efficient Built Environments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New York, NY, USA: ACM, 41–50. https://dl.acm.org/doi/10.1145/2993422.2993577.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Balding, Dave. 2020. “Embracing Technology - Fire Fighting in Canada.” https://www.firefightingincanada.com/embracing-technology/ (August 2, 2021).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Bitencourt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Kattiuscia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Frederico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Araújo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Durão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Manoel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Mendonça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Lassion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Laique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Bomfim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Souza Santana. 2018. “An Ontological Model for Fire Emergency Situations.” In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IEICE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Transactions on Information and Systems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Institute of Electronics, Information and Communication, Engineers,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IEICE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108–15.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Burel, Grégoire, Lara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S.G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Piccolo, Kenny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Meesters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Harith Alani. 2017.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DoRES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-A Three-Tier Ontology for Modelling Crises in the Digital Age.”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of the International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ISCRAM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Conference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, 834–45.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Ehrlinger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Lisa;, and Wolfram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Wöß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2016. “Towards a Definition of Knowledge Graphs.”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Joint Proceedings of the Posters and Demos Track of 12th International Conference on Semantic Systems -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SEMANTiCS2016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and 1st International Workshop on Semantic Change &amp; Evolving Semantics (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SuCCESS16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Leipzig. https://www.researchgate.net/publication/323316736_Towards_a_Definition_of_Knowledge_Graphs (February 22, 2023).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Fahy, R., J.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Petrolli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J. Molis. 2019. NFPA Research Report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NFPA: Firefighter Fatalities in the US-2019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https://www.nfpa.org/News-and-Research/Data-research-and-tools/Emergency-Responders/Firefighter-fatalities-in-the-United-States.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Fan,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Zhengjie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Sisi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Zlatanova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2011. “Exploring Ontologies for Semantic Interoperability of Data in Emergency Response.”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Applied Geomatics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3(2): 109–22. http://link.springer.com/10.1007/s12518-011-0048-y (August 10, 2021).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Fernandez, M., A. Gómez-Pérez, and Natalia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Juristo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1997.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Methontology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From Ontological Art towards Ontological Engineering.”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of the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AAAI97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Spring Symposium Series on Ontological Engineering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Facultad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Informática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(UPM), 33–40. http://speech.inesc.pt/~joana/prc/artigos/06c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METHONTOLOGY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from Ontological Art towards Ontological Engineering - Fernandez, Perez,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Juristo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AAAI - 1997.pdf (August 16, 2021).</a:t>
            </a:r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9" name="Google Shape;399;p47"/>
          <p:cNvSpPr txBox="1"/>
          <p:nvPr/>
        </p:nvSpPr>
        <p:spPr>
          <a:xfrm>
            <a:off x="311700" y="509860"/>
            <a:ext cx="8520600" cy="464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Gang Liu et al. 2011. “Towards Building Ontology for Community-Based Fire Management.”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2011 International Conference on Transportation, Mechanical, and Electrical Engineering (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TMEE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IEEE, 1366–69. http://ieeexplore.ieee.org/document/6199460/.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Garijo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Daniel. 2022.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WIDOCO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 Wizard for Documenting Ontologies.” https://zenodo.org/record/6470043 (July 20, 2022).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Gaur, Manas,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Saeedeh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Shekarpour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Amelie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Gyrard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Amit Sheth. 2019.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Empathi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An Ontology for Emergency Managing and Planning About Hazard Crisis.”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2019 IEEE 13th International Conference on Semantic Computing (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ICSC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IEEE, 396–403. https://ieeexplore.ieee.org/document/8665539/.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Ghadi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Yazeed Yasin, M. G. Rasul, and M. M.K. Khan. 2016. “Design and Development of Advanced Fuzzy Logic Controllers in Smart Buildings for Institutional Buildings in Subtropical Queensland.”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Renewable and Sustainable Energy Reviews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54: 738–44. http://dx.doi.org/10.1016/j.rser.2015.10.105.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Ghodrat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Maryam, Farshad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Shakeriaski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David James Nelson, and Albert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Simeoni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2021. “Existing Improvements in Simulation of Fire–Wind Interaction and Its Effects on Structures.”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4(27). https://www.mdpi.com/2571-6255/4/2/27.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Glimm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Birte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et al. 2014.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HermiT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An OWL 2 Reasoner.”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Journal of Automated Reasoning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53(3): 245–69. https://link.springer.com/article/10.1007/s10817-014-9305-1 (November 10, 2022).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Gómez-Pérez, Asunción, Mariano Fernández, and A de Vicente. 1996. “Towards a Method to Conceptualize Domain Ontologies.”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Ontological Engineering 12th European Conference on Artificial Intelligence (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ECAI’96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, 41–51.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Hartmann, Timo, and Amy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Trappey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2020. “Advanced Engineering Informatics - Philosophical and Methodological Foundations with Examples from Civil and Construction Engineering.”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Developments in the Built Environment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4: 100020.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Heron, Dave et al. 2003. New Zealand Fire Service Commission Research Report Number 44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Modelling Fire-Spread In and Around Urban Centres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International Code Council (ICC).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2018a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2018 International Building Code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International Code Council, Inc.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———.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2018b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2018 International Fire Code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International Code Council, Inc.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Isikdag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Umit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Jason Underwood, and Ghassan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Aouad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2008. “An Investigation into the Applicability of Building Information Models in Geospatial Environment in Support of Site Selection and Fire Response Management Processes.”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Advanced Engineering Informatics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22(4): 504–19. http://dx.doi.org/10.1016/j.aei.2008.06.001.</a:t>
            </a:r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1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9" name="Google Shape;399;p47"/>
          <p:cNvSpPr txBox="1"/>
          <p:nvPr/>
        </p:nvSpPr>
        <p:spPr>
          <a:xfrm>
            <a:off x="311700" y="509860"/>
            <a:ext cx="8520600" cy="464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Jones, Walter W et al. 2005. National Institute of Standards and Technology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Workshop to Define Information Needed by Emergency Responders during Building Emergencies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Gaithersburg, MD. http://fire.nist.gov/bfrlpubs/fire05/art017.html.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Khalid, Qasim. 2021.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SBEO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Smart Building Evacuation Ontology. Version: 0.2.” https://qasimkhalid.github.io/SBEO/ (August 13, 2021).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Laakso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Mikael, and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Arto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Kiviniemi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2012. “The IFC Standard - A Review of History, Development, and Standardization.”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Journal of Information Technology in Construction (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ITcon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17: 134–61.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Lamy, Jean-Baptiste. 2017.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Owlready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Ontology-Oriented Programming in Python with Automatic Classification and High Level Constructs for Biomedical Ontologies.”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Artificial Intelligence in Medicine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80: 11–28. http://www.lesfleursdunormal.fr/static/_downloads/article_owlready_aim_2017.pdf.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Li, Nan et al. 2014. “Situational Awareness for Supporting Building Fire Emergency Response: Information Needs, Information Sources, and Implementation Requirements.”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 Safety Journal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63: 17–28. http://dx.doi.org/10.1016/j.firesaf.2013.11.010.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Malizia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A. et al. 2010.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SEMA4A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An Ontology for Emergency Notification Systems Accessibility.”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Expert Systems with Applications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37(4): 3380–91. https://linkinghub.elsevier.com/retrieve/pii/S0957417409008768 (August 11, 2021).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McGuinness, Deborah L, and Frank van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Harmelen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2004. “OWL Web Ontology Language Overview” eds. Deborah L McGuinness and Frank Van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Harmelen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W3C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recommendation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10(February). http://www.w3.org/TR/owl-features/.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Musen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Mark A. 2015. “The Protégé Project: A Look Back and a Look Forward.”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AI Matters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1(4): 4–12. https://dl.acm.org/doi/10.1145/2757001.2757003.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National Fire Protection Association (NFPA). 2020.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NFPA 1620: Standard for Pre-Incident Planning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https://www.nfpa.org/codes-and-standards/all-codes-and-standards/list-of-codes-and-standards/detail?code=1620.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———. 2021.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NFPA Glossary of Terms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National Wildfire Coordinating Group (U.S.). 1994.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 Effects Guide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Washington, D.C.: National Wildlife Coordinating Group. file://catalog.hathitrust.org/Record/002916608.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Neto, Joaquim, António Jorge Do Nascimento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Morais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Ramiro Gonçalves, and António Coelho. 2021. “An Ontology for Fire Building Evacuation.” In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ICICT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2021 - 6th International Congress on Information &amp; Communication Technology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,.</a:t>
            </a:r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70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Motivation: Fire Emergency Response</a:t>
            </a:r>
            <a:endParaRPr dirty="0"/>
          </a:p>
        </p:txBody>
      </p:sp>
      <p:sp>
        <p:nvSpPr>
          <p:cNvPr id="188" name="Google Shape;188;p29"/>
          <p:cNvSpPr txBox="1"/>
          <p:nvPr/>
        </p:nvSpPr>
        <p:spPr>
          <a:xfrm>
            <a:off x="5248550" y="1747126"/>
            <a:ext cx="36891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Arial" panose="020B0604020202020204" pitchFamily="34" charset="0"/>
              <a:buChar char="•"/>
            </a:pPr>
            <a:r>
              <a:rPr lang="en" sz="19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Firefighters:</a:t>
            </a:r>
          </a:p>
          <a:p>
            <a:pPr marL="457200" lvl="3" indent="-412750">
              <a:lnSpc>
                <a:spcPct val="150000"/>
              </a:lnSpc>
              <a:buClr>
                <a:srgbClr val="002060"/>
              </a:buClr>
              <a:buSzPts val="2900"/>
              <a:buFont typeface="Open Sans"/>
              <a:buChar char="✓"/>
            </a:pPr>
            <a:r>
              <a:rPr lang="en" sz="19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Safeguard occupants</a:t>
            </a:r>
            <a:endParaRPr sz="1900" dirty="0">
              <a:solidFill>
                <a:srgbClr val="002060"/>
              </a:solidFill>
              <a:latin typeface="Segoe UI" panose="020B0502040204020203" pitchFamily="34" charset="0"/>
              <a:ea typeface="Open Sans"/>
              <a:cs typeface="Segoe UI" panose="020B0502040204020203" pitchFamily="34" charset="0"/>
              <a:sym typeface="Open Sans"/>
            </a:endParaRPr>
          </a:p>
          <a:p>
            <a:pPr marL="457200" lvl="2" indent="-412750">
              <a:lnSpc>
                <a:spcPct val="150000"/>
              </a:lnSpc>
              <a:buClr>
                <a:srgbClr val="002060"/>
              </a:buClr>
              <a:buSzPts val="2900"/>
              <a:buFont typeface="Open Sans"/>
              <a:buChar char="✓"/>
            </a:pPr>
            <a:r>
              <a:rPr lang="en" sz="19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Reduce property damage </a:t>
            </a:r>
            <a:endParaRPr sz="1900" dirty="0">
              <a:solidFill>
                <a:srgbClr val="002060"/>
              </a:solidFill>
              <a:latin typeface="Segoe UI" panose="020B0502040204020203" pitchFamily="34" charset="0"/>
              <a:ea typeface="Open Sans"/>
              <a:cs typeface="Segoe UI" panose="020B0502040204020203" pitchFamily="34" charset="0"/>
              <a:sym typeface="Open Sans"/>
            </a:endParaRPr>
          </a:p>
          <a:p>
            <a:pPr marL="457200" lvl="2" indent="-412750">
              <a:lnSpc>
                <a:spcPct val="150000"/>
              </a:lnSpc>
              <a:buClr>
                <a:srgbClr val="002060"/>
              </a:buClr>
              <a:buSzPts val="2900"/>
              <a:buFont typeface="Open Sans"/>
              <a:buChar char="✓"/>
            </a:pPr>
            <a:r>
              <a:rPr lang="en" sz="19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Protect themselves</a:t>
            </a:r>
            <a:endParaRPr sz="1900" dirty="0">
              <a:solidFill>
                <a:srgbClr val="002060"/>
              </a:solidFill>
              <a:latin typeface="Segoe UI" panose="020B0502040204020203" pitchFamily="34" charset="0"/>
              <a:ea typeface="Open Sans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5252719" y="3649495"/>
            <a:ext cx="34923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" sz="19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Availability and quality of </a:t>
            </a:r>
            <a:r>
              <a:rPr lang="en" sz="1900" b="1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data is critical </a:t>
            </a:r>
            <a:endParaRPr sz="1900" b="1" dirty="0">
              <a:solidFill>
                <a:srgbClr val="002060"/>
              </a:solidFill>
              <a:latin typeface="Segoe UI" panose="020B0502040204020203" pitchFamily="34" charset="0"/>
              <a:ea typeface="Open Sans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Picture 1" descr="Firefighter smiling">
            <a:extLst>
              <a:ext uri="{FF2B5EF4-FFF2-40B4-BE49-F238E27FC236}">
                <a16:creationId xmlns:a16="http://schemas.microsoft.com/office/drawing/2014/main" id="{9FEA3114-5662-0BD6-20A8-14CFD9BB5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766392"/>
            <a:ext cx="4587304" cy="3059724"/>
          </a:xfrm>
          <a:prstGeom prst="rect">
            <a:avLst/>
          </a:prstGeom>
        </p:spPr>
      </p:pic>
      <p:sp>
        <p:nvSpPr>
          <p:cNvPr id="3" name="Google Shape;188;p29">
            <a:extLst>
              <a:ext uri="{FF2B5EF4-FFF2-40B4-BE49-F238E27FC236}">
                <a16:creationId xmlns:a16="http://schemas.microsoft.com/office/drawing/2014/main" id="{31DE24CB-D5D4-EF02-3AA4-E03A4DA7BA10}"/>
              </a:ext>
            </a:extLst>
          </p:cNvPr>
          <p:cNvSpPr txBox="1"/>
          <p:nvPr/>
        </p:nvSpPr>
        <p:spPr>
          <a:xfrm>
            <a:off x="117920" y="933200"/>
            <a:ext cx="822068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330200" lvl="0" indent="-285750">
              <a:buClr>
                <a:srgbClr val="002060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  <a:sym typeface="Open Sans"/>
              </a:rPr>
              <a:t>Fire hazards lead to more casualties than many other types of disasters (Coppola, 2015)</a:t>
            </a:r>
          </a:p>
        </p:txBody>
      </p:sp>
    </p:spTree>
    <p:extLst>
      <p:ext uri="{BB962C8B-B14F-4D97-AF65-F5344CB8AC3E}">
        <p14:creationId xmlns:p14="http://schemas.microsoft.com/office/powerpoint/2010/main" val="89848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9" name="Google Shape;399;p47"/>
          <p:cNvSpPr txBox="1"/>
          <p:nvPr/>
        </p:nvSpPr>
        <p:spPr>
          <a:xfrm>
            <a:off x="311700" y="509860"/>
            <a:ext cx="8520600" cy="457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Noy, Natalya F., and Deborah L. McGuinness. 2001. Stanford Knowledge Systems Laboratory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Ontology Development 101: A Guide to Creating Your First Ontology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Nuo, Noel, Wi Tay,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Naoyuki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K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Ubota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János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Botzheim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2016. “Building Ontology for Fire Emergency Planning and Support.”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E-Journal of Advanced Maintenance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8(2): 13–22.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Occupational Safety and Health Administration (OSHA). 2015.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 Service Features of Buildings and Fire Protection Systems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Onorati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T., A.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Malizia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P. Diaz, and I.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Aedo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2014.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Modeling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 Ontology on Accessible Evacuation Routes for Emergencies.”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Expert Systems with Applications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41(16): 7124–34. https://linkinghub.elsevier.com/retrieve/pii/S0957417414003194 (January 31, 2021).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Open Geospatial Consortium. 2012.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OGC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Document No. 12-019 </a:t>
            </a:r>
            <a:r>
              <a:rPr lang="en-GB" sz="1000" i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OpenGIS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City Geography Markup Language (CityGML) Encoding Standard, Version 2.0.0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eds. Gerhard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Gröger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Thomas H. Kolbe, Claus Nagel, and Karl-Heinz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Häfele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https://portal.opengeospatial.org/files/?artifact_id=47842.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Pauwels, Pieter, and Walter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Terkaj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2016. “EXPRESS to OWL for Construction Industry: Towards a Recommendable and Usable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IfcOWL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Ontology.”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Automation in Construction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63: 100–133. https://technical.buildingsmart.org/standards/ifc/ifc-formats/ifcowl/ (November 10, 2022).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Peroni, Silvio, David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Shotton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Fabio Vitali. 2012. “The Live OWL Documentation Environment: A Tool for the Automatic Generation of Ontology Documentation.”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of the 18th International Conference on Knowledge Engineering and Knowledge Management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http://speroni.web.cs.unibo.it/publications/peroni-2012-live-documentation-environment.pdf (July 20, 2022).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Poveda-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Villalón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María, Asunción Gómez-Pérez, and Mari Carmen Suárez-Figueroa. 2014. “OOPS! (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OntOlogy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Pitfall Scanner!).”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International Journal on Semantic Web and Information Systems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10(2): 7–34. http://services.igi-global.com/resolvedoi/resolve.aspx?doi=10.4018/ijswis.2014040102.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Rasmussen, Mads Holten, Maxime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Lefrançois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Georg Ferdinand Schneider, and Pieter Pauwels. 2020. “BOT: The Building Topology Ontology of the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W3C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Linked Building Data Group” ed. Krzysztof Janowicz.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Semantic Web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12(1): 143–61. https://www.medra.org/servlet/aliasResolver?alias=iospress&amp;doi=10.3233/SW-200385.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Rauch, Nadia, and Mark Fox. 2017.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 Fire and Emergency Ontology for City Indicators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Saad, Elie, Koen V.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Hindriks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Mark A.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Neerincx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2018. “Ontology Design for Task Allocation and Management in Urban Search and Rescue Missions.”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Proceedings of the 10th International Conference on Agents and Artificial Intelligence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SCITEPRESS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Science and Technology Publications, 622–29. http://www.scitepress.org/DigitalLibrary/Link.aspx?doi=10.5220/0006661106220629 (August 10, 2021).</a:t>
            </a:r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237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9" name="Google Shape;399;p47"/>
          <p:cNvSpPr txBox="1"/>
          <p:nvPr/>
        </p:nvSpPr>
        <p:spPr>
          <a:xfrm>
            <a:off x="311700" y="509860"/>
            <a:ext cx="85206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Santarpia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Luciano et al. 2019. “Fire Temperature Based on the Time and Resistance of Buildings—Predicting the Adoption of Fire Safety Measures.”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2(2): 19. https://www.mdpi.com/2571-6255/2/2/19.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Sassani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Bahman A. et al. 2020. “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FireNot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An IoT Based Fire Alerting System: Design and Implementation.”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Journal of Ambient Intelligence and Smart Environments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12(6): 475–89. https://www.medra.org/servlet/aliasResolver?alias=iospress&amp;doi=10.3233/AIS-200579 (February 24, 2023).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Sirin,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Evren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et al. 2007. “Pellet: A Practical OWL-DL Reasoner.”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Journal of Web Semantics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5(2): 51–53.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Uschold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Mike, and Michael Gruninger. 1996. “Ontologies: Principles, Methods and Applications.”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 Knowledge Engineering Review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11(2): 93–136. https://www.cambridge.org/core/journals/knowledge-engineering-review/article/abs/ontologies-principles-methods-and-applications/2443E0A8E5D81A144D8C611EF20043E6 (February 22, 2023).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Vilgertshofer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S. et al. 2017. “Linking BIM and GIS Models in Infrastructure by Example of IFC and CityGML.”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ASCE International Workshop on Computing in Civil Engineering 2017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American Society of Civil Engineers (ASCE), 133–40.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Vinasco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-Alvarez, D., J. Samuel, S.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Servigne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G.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Gesquière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2020.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LIRIS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UMR 5205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From CityGML to OWL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Wehbe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Rania, and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Isam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Shahrour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2021. “A BIM-Based Smart System for Fire Evacuation.”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Future Internet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13(9): 221. https://www.mdpi.com/1999-5903/13/9/221.</a:t>
            </a:r>
          </a:p>
          <a:p>
            <a:pPr marL="304800" indent="-304800" algn="just">
              <a:spcBef>
                <a:spcPts val="300"/>
              </a:spcBef>
              <a:spcAft>
                <a:spcPts val="300"/>
              </a:spcAft>
            </a:pP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Xu, Wei, and Sisi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Zlatanova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2007. “Ontologies for Disaster Management Response.” In </a:t>
            </a:r>
            <a:r>
              <a:rPr lang="en-GB" sz="1000" i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Geomatics Solutions for Disaster Management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eds. Jonathan; Li, Sisi;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Zlatanova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and Andrea G. </a:t>
            </a:r>
            <a:r>
              <a:rPr lang="en-GB" sz="10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Fabbri</a:t>
            </a:r>
            <a:r>
              <a:rPr lang="en-GB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Berlin, Heidelberg: Springer Berlin Heidelberg, 185–200. http://link.springer.com/10.1007/978-3-540-72108-6_13.</a:t>
            </a:r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459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>
            <a:spLocks noGrp="1"/>
          </p:cNvSpPr>
          <p:nvPr>
            <p:ph type="title" idx="4294967295"/>
          </p:nvPr>
        </p:nvSpPr>
        <p:spPr>
          <a:xfrm>
            <a:off x="743113" y="1641319"/>
            <a:ext cx="4302600" cy="10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Thank you!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5391104" y="935082"/>
            <a:ext cx="30000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63545"/>
                </a:solidFill>
                <a:highlight>
                  <a:srgbClr val="FFFFFF"/>
                </a:highlight>
              </a:rPr>
              <a:t>Eyosias Dawit Guyo</a:t>
            </a:r>
            <a:endParaRPr sz="1800" dirty="0">
              <a:solidFill>
                <a:srgbClr val="363545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63545"/>
                </a:solidFill>
                <a:highlight>
                  <a:srgbClr val="FFFFFF"/>
                </a:highlight>
              </a:rPr>
              <a:t>eyosias.guyo@trimble.com</a:t>
            </a:r>
            <a:endParaRPr sz="2400" dirty="0"/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61" y="3730763"/>
            <a:ext cx="1590350" cy="118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50"/>
          <p:cNvCxnSpPr/>
          <p:nvPr/>
        </p:nvCxnSpPr>
        <p:spPr>
          <a:xfrm>
            <a:off x="45900" y="3495325"/>
            <a:ext cx="905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3" name="Google Shape;423;p50"/>
          <p:cNvSpPr/>
          <p:nvPr/>
        </p:nvSpPr>
        <p:spPr>
          <a:xfrm>
            <a:off x="0" y="0"/>
            <a:ext cx="9144000" cy="80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801" y="3866000"/>
            <a:ext cx="1614514" cy="9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104" y="3866000"/>
            <a:ext cx="2824235" cy="9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EA67E39-6B05-4E3A-AB1F-1020DBBAA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17" t="38976" r="24638" b="11314"/>
          <a:stretch/>
        </p:blipFill>
        <p:spPr>
          <a:xfrm>
            <a:off x="6127111" y="1876787"/>
            <a:ext cx="1527987" cy="1454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Needed by Emergency Service Providers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needed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for: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Routing and navigation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Assessing the hazard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Determining required resources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Utilising building safety features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Identifying potential hazards to firefighters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Post-incident analysis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7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 of Acquiring Data</a:t>
            </a:r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45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Unknown environment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Mentally stressful &amp; physically demanding work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Limited visibility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High reliance on signs 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Paper based data sources </a:t>
            </a:r>
          </a:p>
          <a:p>
            <a:pPr lvl="1" indent="-381000">
              <a:spcBef>
                <a:spcPts val="600"/>
              </a:spcBef>
              <a:buSzPts val="2400"/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Outdated &amp; static</a:t>
            </a:r>
          </a:p>
          <a:p>
            <a:pPr lvl="0">
              <a:spcBef>
                <a:spcPts val="600"/>
              </a:spcBef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Destressed civilian</a:t>
            </a:r>
          </a:p>
          <a:p>
            <a:pPr lvl="1">
              <a:spcBef>
                <a:spcPts val="600"/>
              </a:spcBef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Human error</a:t>
            </a:r>
          </a:p>
          <a:p>
            <a:pPr>
              <a:spcBef>
                <a:spcPts val="600"/>
              </a:spcBef>
              <a:buChar char="●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Complexity of structures </a:t>
            </a:r>
          </a:p>
          <a:p>
            <a:pPr lvl="1">
              <a:spcBef>
                <a:spcPts val="600"/>
              </a:spcBef>
              <a:buChar char="●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Research Gap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6A58FE8-7FA2-80EB-25E5-5AF93F874031}"/>
              </a:ext>
            </a:extLst>
          </p:cNvPr>
          <p:cNvGrpSpPr/>
          <p:nvPr/>
        </p:nvGrpSpPr>
        <p:grpSpPr>
          <a:xfrm>
            <a:off x="229150" y="1586890"/>
            <a:ext cx="2092239" cy="1339842"/>
            <a:chOff x="229150" y="952474"/>
            <a:chExt cx="2092239" cy="1339842"/>
          </a:xfrm>
        </p:grpSpPr>
        <p:pic>
          <p:nvPicPr>
            <p:cNvPr id="5" name="Google Shape;206;p31">
              <a:extLst>
                <a:ext uri="{FF2B5EF4-FFF2-40B4-BE49-F238E27FC236}">
                  <a16:creationId xmlns:a16="http://schemas.microsoft.com/office/drawing/2014/main" id="{45E808F0-0A16-6B58-ED14-21362B9CB59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037" y="970082"/>
              <a:ext cx="938255" cy="100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66FD67A-3D7A-65EB-B05A-A0515373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451" y="952474"/>
              <a:ext cx="668484" cy="1019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427262-3E76-36AF-01B3-34F46631B093}"/>
                </a:ext>
              </a:extLst>
            </p:cNvPr>
            <p:cNvSpPr txBox="1"/>
            <p:nvPr/>
          </p:nvSpPr>
          <p:spPr>
            <a:xfrm>
              <a:off x="229150" y="2030706"/>
              <a:ext cx="2092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Building Information Models 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3DB149-A71A-82E7-0E53-978352F64EF9}"/>
              </a:ext>
            </a:extLst>
          </p:cNvPr>
          <p:cNvGrpSpPr/>
          <p:nvPr/>
        </p:nvGrpSpPr>
        <p:grpSpPr>
          <a:xfrm>
            <a:off x="203496" y="3482580"/>
            <a:ext cx="2308645" cy="1217103"/>
            <a:chOff x="203496" y="2612436"/>
            <a:chExt cx="2308645" cy="1217103"/>
          </a:xfrm>
        </p:grpSpPr>
        <p:pic>
          <p:nvPicPr>
            <p:cNvPr id="4" name="Google Shape;205;p31">
              <a:extLst>
                <a:ext uri="{FF2B5EF4-FFF2-40B4-BE49-F238E27FC236}">
                  <a16:creationId xmlns:a16="http://schemas.microsoft.com/office/drawing/2014/main" id="{DDAE87F2-149B-58E3-4EB4-86936133D42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5393" y="2612436"/>
              <a:ext cx="788872" cy="87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624A9B6E-8BB8-2AB2-787A-7A1CC1C7D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709" y="2612436"/>
              <a:ext cx="1023968" cy="87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B9F2FE-35C9-30B9-F637-B897D0C20900}"/>
                </a:ext>
              </a:extLst>
            </p:cNvPr>
            <p:cNvSpPr txBox="1"/>
            <p:nvPr/>
          </p:nvSpPr>
          <p:spPr>
            <a:xfrm>
              <a:off x="203496" y="3567929"/>
              <a:ext cx="23086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Geographic Information System 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2CC900-EF48-D681-040A-E930C5BD8256}"/>
              </a:ext>
            </a:extLst>
          </p:cNvPr>
          <p:cNvGrpSpPr/>
          <p:nvPr/>
        </p:nvGrpSpPr>
        <p:grpSpPr>
          <a:xfrm>
            <a:off x="3520573" y="1959201"/>
            <a:ext cx="704039" cy="967531"/>
            <a:chOff x="3009003" y="952474"/>
            <a:chExt cx="704039" cy="967531"/>
          </a:xfrm>
        </p:grpSpPr>
        <p:pic>
          <p:nvPicPr>
            <p:cNvPr id="9" name="Google Shape;208;p31">
              <a:extLst>
                <a:ext uri="{FF2B5EF4-FFF2-40B4-BE49-F238E27FC236}">
                  <a16:creationId xmlns:a16="http://schemas.microsoft.com/office/drawing/2014/main" id="{BCAA9622-D121-C7F0-3B13-741DA319C57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02806" y="952474"/>
              <a:ext cx="516432" cy="704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8CCAEA-4DB0-5E6F-8015-7BFE0B26299F}"/>
                </a:ext>
              </a:extLst>
            </p:cNvPr>
            <p:cNvSpPr txBox="1"/>
            <p:nvPr/>
          </p:nvSpPr>
          <p:spPr>
            <a:xfrm>
              <a:off x="3009003" y="1658395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Sensors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B20910-E451-FB31-F176-344EEBB389F4}"/>
              </a:ext>
            </a:extLst>
          </p:cNvPr>
          <p:cNvGrpSpPr/>
          <p:nvPr/>
        </p:nvGrpSpPr>
        <p:grpSpPr>
          <a:xfrm>
            <a:off x="5111135" y="1524585"/>
            <a:ext cx="1933543" cy="1402147"/>
            <a:chOff x="3918500" y="766203"/>
            <a:chExt cx="1933543" cy="1402147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2205D1F6-0D2C-BCBD-872A-702A98A20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236" y="766203"/>
              <a:ext cx="1204071" cy="120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FD98F-7A79-122E-A90C-9A45EFB88B3F}"/>
                </a:ext>
              </a:extLst>
            </p:cNvPr>
            <p:cNvSpPr txBox="1"/>
            <p:nvPr/>
          </p:nvSpPr>
          <p:spPr>
            <a:xfrm>
              <a:off x="3918500" y="1906740"/>
              <a:ext cx="19335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Ground uncrewed vehicles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DB1E48-8438-554A-72D9-F52ED6B9039A}"/>
              </a:ext>
            </a:extLst>
          </p:cNvPr>
          <p:cNvGrpSpPr/>
          <p:nvPr/>
        </p:nvGrpSpPr>
        <p:grpSpPr>
          <a:xfrm>
            <a:off x="5111135" y="3435699"/>
            <a:ext cx="1803699" cy="1263984"/>
            <a:chOff x="3918499" y="2571750"/>
            <a:chExt cx="1803699" cy="1263984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11FA5F78-2598-9276-6C19-76E310042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067" y="2571750"/>
              <a:ext cx="946562" cy="94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F0057F-948A-AF7C-6752-38FB2146A806}"/>
                </a:ext>
              </a:extLst>
            </p:cNvPr>
            <p:cNvSpPr txBox="1"/>
            <p:nvPr/>
          </p:nvSpPr>
          <p:spPr>
            <a:xfrm>
              <a:off x="3918499" y="3574124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Aerial uncrewed vehicles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B3AD4-1012-DCBA-E936-103173D4846B}"/>
              </a:ext>
            </a:extLst>
          </p:cNvPr>
          <p:cNvGrpSpPr/>
          <p:nvPr/>
        </p:nvGrpSpPr>
        <p:grpSpPr>
          <a:xfrm>
            <a:off x="7175618" y="2546377"/>
            <a:ext cx="1834156" cy="1319577"/>
            <a:chOff x="6820958" y="1554469"/>
            <a:chExt cx="1834156" cy="1319577"/>
          </a:xfrm>
        </p:grpSpPr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01EC95A7-BECF-3C90-AEFB-A86382777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799" y="1554469"/>
              <a:ext cx="952474" cy="95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C0CAE8-FE57-4C58-5C0E-03E64DBA4D5E}"/>
                </a:ext>
              </a:extLst>
            </p:cNvPr>
            <p:cNvSpPr txBox="1"/>
            <p:nvPr/>
          </p:nvSpPr>
          <p:spPr>
            <a:xfrm>
              <a:off x="6820958" y="2612436"/>
              <a:ext cx="18341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Extended reality gadgets 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FA3AC5-DB59-B664-6CC4-B5829AD92BD8}"/>
              </a:ext>
            </a:extLst>
          </p:cNvPr>
          <p:cNvGrpSpPr/>
          <p:nvPr/>
        </p:nvGrpSpPr>
        <p:grpSpPr>
          <a:xfrm>
            <a:off x="2744171" y="3246852"/>
            <a:ext cx="2308645" cy="1452831"/>
            <a:chOff x="2234232" y="2612436"/>
            <a:chExt cx="2308645" cy="1452831"/>
          </a:xfrm>
        </p:grpSpPr>
        <p:pic>
          <p:nvPicPr>
            <p:cNvPr id="2061" name="Picture 13">
              <a:extLst>
                <a:ext uri="{FF2B5EF4-FFF2-40B4-BE49-F238E27FC236}">
                  <a16:creationId xmlns:a16="http://schemas.microsoft.com/office/drawing/2014/main" id="{DC874A5E-9BBF-3AF4-0CC2-EA941D7DB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611" y="2612436"/>
              <a:ext cx="737886" cy="1106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56C296-052A-7F7A-F516-52E95C1759AB}"/>
                </a:ext>
              </a:extLst>
            </p:cNvPr>
            <p:cNvSpPr txBox="1"/>
            <p:nvPr/>
          </p:nvSpPr>
          <p:spPr>
            <a:xfrm>
              <a:off x="2234232" y="3803657"/>
              <a:ext cx="23086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Personal protective equipment </a:t>
              </a:r>
              <a:endParaRPr lang="en-GB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617DD6-5334-54C3-DCDB-6431646612C3}"/>
              </a:ext>
            </a:extLst>
          </p:cNvPr>
          <p:cNvSpPr txBox="1"/>
          <p:nvPr/>
        </p:nvSpPr>
        <p:spPr>
          <a:xfrm>
            <a:off x="203496" y="979090"/>
            <a:ext cx="5609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rgbClr val="002060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Prior research focus on investigating information sources</a:t>
            </a:r>
            <a:endParaRPr lang="en-GB" sz="1600" dirty="0">
              <a:solidFill>
                <a:srgbClr val="002060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Research Gap: Data Exchange Challenges 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6;p30">
            <a:extLst>
              <a:ext uri="{FF2B5EF4-FFF2-40B4-BE49-F238E27FC236}">
                <a16:creationId xmlns:a16="http://schemas.microsoft.com/office/drawing/2014/main" id="{9DA0FE69-B6E7-2B51-D3E0-828E9AB47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6924" y="1017800"/>
            <a:ext cx="8520600" cy="377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Open Sans"/>
              <a:buChar char="●"/>
            </a:pP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Only a limited number have addressed the integration of information technologies (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Weidinger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, 2022). </a:t>
            </a:r>
            <a:endParaRPr lang="en-US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Firefighters are divided into multiple units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Exchange of data between these teams is required</a:t>
            </a:r>
            <a:endParaRPr lang="en-GB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Firefighters interact with other emergency service responders (police, paramedic,…)</a:t>
            </a:r>
          </a:p>
          <a:p>
            <a:pPr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Lacking a </a:t>
            </a:r>
            <a:r>
              <a:rPr lang="en-GB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consistent nomenclature 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referring to different concepts hinders communication during emergency response efforts (NFPA, 2018). </a:t>
            </a:r>
          </a:p>
          <a:p>
            <a:pPr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equipment utilized in response operation exhibit </a:t>
            </a:r>
            <a:r>
              <a:rPr lang="en-US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limited interoperability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among one another (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Hamins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al., 2014)</a:t>
            </a:r>
          </a:p>
          <a:p>
            <a:pPr>
              <a:spcBef>
                <a:spcPts val="600"/>
              </a:spcBef>
              <a:spcAft>
                <a:spcPts val="600"/>
              </a:spcAft>
              <a:buChar char="●"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between information technologies presents a significant challenge since they originated from different domains. </a:t>
            </a:r>
          </a:p>
        </p:txBody>
      </p:sp>
    </p:spTree>
    <p:extLst>
      <p:ext uri="{BB962C8B-B14F-4D97-AF65-F5344CB8AC3E}">
        <p14:creationId xmlns:p14="http://schemas.microsoft.com/office/powerpoint/2010/main" val="23842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Research Questions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60431" y="4574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51B453CE-31D1-C5B7-31B3-DFF0C48EAA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24" y="-902587"/>
            <a:ext cx="118588" cy="1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6;p30">
            <a:extLst>
              <a:ext uri="{FF2B5EF4-FFF2-40B4-BE49-F238E27FC236}">
                <a16:creationId xmlns:a16="http://schemas.microsoft.com/office/drawing/2014/main" id="{9DA0FE69-B6E7-2B51-D3E0-828E9AB47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6924" y="1017800"/>
            <a:ext cx="8520600" cy="377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How can a </a:t>
            </a:r>
            <a:r>
              <a:rPr lang="en-US" sz="1800" b="1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formal</a:t>
            </a:r>
            <a:r>
              <a:rPr lang="en-US" sz="18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1800" b="1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well-defined</a:t>
            </a:r>
            <a:r>
              <a:rPr lang="en-US" sz="18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, and </a:t>
            </a:r>
            <a:r>
              <a:rPr lang="en-US" sz="1800" b="1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shared</a:t>
            </a:r>
            <a:r>
              <a:rPr lang="en-US" sz="18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understanding of the building fire emergency response domain be established?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Open Sans"/>
              <a:buChar char="●"/>
            </a:pP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Ontologies can be used to develop a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formal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and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structured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description of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shared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knowledge within a particular domain (Noy and McGuinness, 2001).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Open Sans"/>
              <a:buChar char="●"/>
            </a:pP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Shared understanding enhances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communication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among individuals and organizations and promotes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interoperability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between systems (</a:t>
            </a:r>
            <a:r>
              <a:rPr lang="en-US" sz="18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Uschold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and Gruninger, 1996).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Open Sans"/>
              <a:buChar char="●"/>
            </a:pP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Introduced A novel ontology: </a:t>
            </a:r>
            <a:r>
              <a:rPr lang="en-US" sz="18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Firefighters’ Data Requirement Ontology </a:t>
            </a:r>
            <a:r>
              <a: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4"/>
              </a:rPr>
              <a:t>(Guyo et al. 2023)</a:t>
            </a:r>
            <a:endParaRPr lang="en-US" sz="18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1|12.2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FFFFFF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4142</Words>
  <Application>Microsoft Office PowerPoint</Application>
  <PresentationFormat>On-screen Show (16:9)</PresentationFormat>
  <Paragraphs>367</Paragraphs>
  <Slides>42</Slides>
  <Notes>42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Open Sans ExtraBold</vt:lpstr>
      <vt:lpstr>Roboto</vt:lpstr>
      <vt:lpstr>Times New Roman</vt:lpstr>
      <vt:lpstr>Open Sans</vt:lpstr>
      <vt:lpstr>Calibri</vt:lpstr>
      <vt:lpstr>Segoe UI</vt:lpstr>
      <vt:lpstr>Simple Light</vt:lpstr>
      <vt:lpstr>Geometric</vt:lpstr>
      <vt:lpstr>Integration of building and environmental data for fire emergency response operations</vt:lpstr>
      <vt:lpstr>About me</vt:lpstr>
      <vt:lpstr>PowerPoint Presentation</vt:lpstr>
      <vt:lpstr>Research Motivation: Fire Emergency Response</vt:lpstr>
      <vt:lpstr>Data Needed by Emergency Service Providers</vt:lpstr>
      <vt:lpstr>Challenges of Acquiring Data</vt:lpstr>
      <vt:lpstr>Research Gap</vt:lpstr>
      <vt:lpstr>Research Gap: Data Exchange Challenges </vt:lpstr>
      <vt:lpstr>Research Questions</vt:lpstr>
      <vt:lpstr>Ontology Development: METHONTOLOGY (Fernandez, Gómez-Pérez, and Juristo 1997)</vt:lpstr>
      <vt:lpstr>Specification</vt:lpstr>
      <vt:lpstr>Competency Questions </vt:lpstr>
      <vt:lpstr>Knowledge Acquisition</vt:lpstr>
      <vt:lpstr>Knowledge Acquisition</vt:lpstr>
      <vt:lpstr>Answers to Competency Questions </vt:lpstr>
      <vt:lpstr>Knowledge Acquisition</vt:lpstr>
      <vt:lpstr>Conceptualisation</vt:lpstr>
      <vt:lpstr>Conceptualisation</vt:lpstr>
      <vt:lpstr>Ontology Development</vt:lpstr>
      <vt:lpstr>Implementation</vt:lpstr>
      <vt:lpstr>Ontology Development</vt:lpstr>
      <vt:lpstr>Evaluation</vt:lpstr>
      <vt:lpstr>Ontology Verification</vt:lpstr>
      <vt:lpstr>Ontology Validation: Prototype</vt:lpstr>
      <vt:lpstr>PowerPoint Presentation</vt:lpstr>
      <vt:lpstr>Ontology Validation: Firefighter Interview</vt:lpstr>
      <vt:lpstr>Ontology Development</vt:lpstr>
      <vt:lpstr>Documentation</vt:lpstr>
      <vt:lpstr>Benefits of the Research</vt:lpstr>
      <vt:lpstr>Benefits of the Research</vt:lpstr>
      <vt:lpstr>Data Integration Framework</vt:lpstr>
      <vt:lpstr>Data Integration Framework</vt:lpstr>
      <vt:lpstr>Data Integration Framework</vt:lpstr>
      <vt:lpstr>Data Integration Framework</vt:lpstr>
      <vt:lpstr>Additional Benefits of the Research</vt:lpstr>
      <vt:lpstr>Other Activities in the Research</vt:lpstr>
      <vt:lpstr>References</vt:lpstr>
      <vt:lpstr>References</vt:lpstr>
      <vt:lpstr>References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ontology for the representation of firefighters’ data requirements during building fire emergencies</dc:title>
  <cp:lastModifiedBy>Eyosias Dawit Guyo</cp:lastModifiedBy>
  <cp:revision>25</cp:revision>
  <dcterms:modified xsi:type="dcterms:W3CDTF">2023-09-18T16:12:18Z</dcterms:modified>
</cp:coreProperties>
</file>